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66" r:id="rId2"/>
    <p:sldId id="383" r:id="rId3"/>
    <p:sldId id="384" r:id="rId4"/>
    <p:sldId id="385" r:id="rId5"/>
    <p:sldId id="386" r:id="rId6"/>
    <p:sldId id="387" r:id="rId7"/>
    <p:sldId id="388" r:id="rId8"/>
    <p:sldId id="316" r:id="rId9"/>
    <p:sldId id="317" r:id="rId10"/>
    <p:sldId id="318" r:id="rId11"/>
    <p:sldId id="319" r:id="rId12"/>
    <p:sldId id="320" r:id="rId13"/>
    <p:sldId id="322" r:id="rId14"/>
    <p:sldId id="324" r:id="rId15"/>
    <p:sldId id="326" r:id="rId16"/>
    <p:sldId id="327" r:id="rId17"/>
    <p:sldId id="328" r:id="rId18"/>
    <p:sldId id="330" r:id="rId19"/>
    <p:sldId id="332" r:id="rId20"/>
    <p:sldId id="336" r:id="rId21"/>
    <p:sldId id="341" r:id="rId22"/>
    <p:sldId id="342" r:id="rId23"/>
    <p:sldId id="343" r:id="rId24"/>
    <p:sldId id="344" r:id="rId25"/>
    <p:sldId id="345" r:id="rId26"/>
    <p:sldId id="347" r:id="rId27"/>
    <p:sldId id="349" r:id="rId28"/>
    <p:sldId id="354" r:id="rId29"/>
    <p:sldId id="355" r:id="rId30"/>
    <p:sldId id="356" r:id="rId31"/>
    <p:sldId id="361" r:id="rId32"/>
    <p:sldId id="362" r:id="rId33"/>
    <p:sldId id="363" r:id="rId34"/>
    <p:sldId id="364" r:id="rId35"/>
    <p:sldId id="365" r:id="rId36"/>
    <p:sldId id="368" r:id="rId37"/>
    <p:sldId id="369" r:id="rId38"/>
    <p:sldId id="373" r:id="rId39"/>
    <p:sldId id="374" r:id="rId40"/>
    <p:sldId id="378" r:id="rId41"/>
    <p:sldId id="382" r:id="rId4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-114" y="-3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230355-C873-4020-A113-00F728A9C328}" type="datetimeFigureOut">
              <a:rPr lang="ko-KR" altLang="en-US" smtClean="0"/>
              <a:t>2013-04-27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0E37A6-766D-4BCC-888F-C266C063ED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747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8435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1EFFCB4-5E35-4A4C-AA13-2A888729AE20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20483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BCCAE99-79A5-4D02-888D-94EA9B3632F3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26627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242EF5-276B-4B95-B422-F98B1E4C0FCA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35843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E162984-0ECF-425E-A955-1678779D0F31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44035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A06A0CC-EB02-4C2A-96B8-FE974D83D1F0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47107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965F5A3-8405-46D1-9A4B-2CA65252B4BB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55299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6EABDDB-0A72-4AF1-BF18-DCE39801403E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59395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3A3C284-2C82-42AB-BDEF-A6CD8F6E8EB7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en-US" altLang="ko-K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9AE26-16F5-4384-B003-84F0402D5549}" type="datetimeFigureOut">
              <a:rPr lang="ko-KR" altLang="en-US" smtClean="0"/>
              <a:pPr/>
              <a:t>2013-04-27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883E5-B712-448B-8674-E7C87822D0E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9AE26-16F5-4384-B003-84F0402D5549}" type="datetimeFigureOut">
              <a:rPr lang="ko-KR" altLang="en-US" smtClean="0"/>
              <a:pPr/>
              <a:t>2013-04-27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883E5-B712-448B-8674-E7C87822D0E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9AE26-16F5-4384-B003-84F0402D5549}" type="datetimeFigureOut">
              <a:rPr lang="ko-KR" altLang="en-US" smtClean="0"/>
              <a:pPr/>
              <a:t>2013-04-27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883E5-B712-448B-8674-E7C87822D0E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9AE26-16F5-4384-B003-84F0402D5549}" type="datetimeFigureOut">
              <a:rPr lang="ko-KR" altLang="en-US" smtClean="0"/>
              <a:pPr/>
              <a:t>2013-04-27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883E5-B712-448B-8674-E7C87822D0E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9AE26-16F5-4384-B003-84F0402D5549}" type="datetimeFigureOut">
              <a:rPr lang="ko-KR" altLang="en-US" smtClean="0"/>
              <a:pPr/>
              <a:t>2013-04-27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883E5-B712-448B-8674-E7C87822D0E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9AE26-16F5-4384-B003-84F0402D5549}" type="datetimeFigureOut">
              <a:rPr lang="ko-KR" altLang="en-US" smtClean="0"/>
              <a:pPr/>
              <a:t>2013-04-27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883E5-B712-448B-8674-E7C87822D0E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9AE26-16F5-4384-B003-84F0402D5549}" type="datetimeFigureOut">
              <a:rPr lang="ko-KR" altLang="en-US" smtClean="0"/>
              <a:pPr/>
              <a:t>2013-04-27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883E5-B712-448B-8674-E7C87822D0E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9AE26-16F5-4384-B003-84F0402D5549}" type="datetimeFigureOut">
              <a:rPr lang="ko-KR" altLang="en-US" smtClean="0"/>
              <a:pPr/>
              <a:t>2013-04-27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883E5-B712-448B-8674-E7C87822D0E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9AE26-16F5-4384-B003-84F0402D5549}" type="datetimeFigureOut">
              <a:rPr lang="ko-KR" altLang="en-US" smtClean="0"/>
              <a:pPr/>
              <a:t>2013-04-27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883E5-B712-448B-8674-E7C87822D0E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9AE26-16F5-4384-B003-84F0402D5549}" type="datetimeFigureOut">
              <a:rPr lang="ko-KR" altLang="en-US" smtClean="0"/>
              <a:pPr/>
              <a:t>2013-04-27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883E5-B712-448B-8674-E7C87822D0E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9AE26-16F5-4384-B003-84F0402D5549}" type="datetimeFigureOut">
              <a:rPr lang="ko-KR" altLang="en-US" smtClean="0"/>
              <a:pPr/>
              <a:t>2013-04-27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883E5-B712-448B-8674-E7C87822D0E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9AE26-16F5-4384-B003-84F0402D5549}" type="datetimeFigureOut">
              <a:rPr lang="ko-KR" altLang="en-US" smtClean="0"/>
              <a:pPr/>
              <a:t>2013-04-27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883E5-B712-448B-8674-E7C87822D0E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64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3878263"/>
            <a:ext cx="7772400" cy="12954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ko-KR" b="1" dirty="0" smtClean="0">
                <a:latin typeface="Verdana" pitchFamily="34" charset="0"/>
              </a:rPr>
              <a:t>Social Network Services and Businesses</a:t>
            </a:r>
            <a:endParaRPr lang="ko-KR" altLang="en-US" b="1" dirty="0">
              <a:latin typeface="Verdana" pitchFamily="34" charset="0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85800" y="5173663"/>
            <a:ext cx="7772400" cy="14700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 spc="1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endParaRPr lang="ko-KR" altLang="en-US" sz="32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52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8195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ko-KR" altLang="en-US" smtClean="0"/>
          </a:p>
        </p:txBody>
      </p:sp>
      <p:pic>
        <p:nvPicPr>
          <p:cNvPr id="8196" name="Picture 4" descr="http://www.marketingcharts.com/wp/wp-content/uploads/2009/04/nielsen-landscape-time-spent-increase-video-social-media-february-200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22"/>
          <a:stretch>
            <a:fillRect/>
          </a:stretch>
        </p:blipFill>
        <p:spPr bwMode="auto">
          <a:xfrm>
            <a:off x="785813" y="469900"/>
            <a:ext cx="7500937" cy="574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142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 smtClean="0"/>
              <a:t>Interesting Statistics on SNS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3488"/>
          </a:xfrm>
        </p:spPr>
        <p:txBody>
          <a:bodyPr rtlCol="0">
            <a:normAutofit/>
          </a:bodyPr>
          <a:lstStyle/>
          <a:p>
            <a:pPr marL="457200" indent="-457200"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altLang="ko-KR" sz="2000" dirty="0" smtClean="0"/>
              <a:t>2010, 96% of youngsters are using SNS</a:t>
            </a:r>
          </a:p>
          <a:p>
            <a:pPr marL="457200" indent="-457200"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altLang="ko-KR" sz="2000" dirty="0" smtClean="0"/>
              <a:t>SNS &gt; Porno in search</a:t>
            </a:r>
          </a:p>
          <a:p>
            <a:pPr marL="457200" indent="-457200"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altLang="ko-KR" sz="2000" dirty="0" smtClean="0"/>
              <a:t>In US, 1 out of 8 married couples met each other from SNS</a:t>
            </a:r>
          </a:p>
          <a:p>
            <a:pPr marL="457200" indent="-457200"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altLang="ko-KR" sz="2000" dirty="0" smtClean="0"/>
              <a:t>Time for 50M Users: Radio (38yr), TV(13yr), Internet(4yr), iPod(3yr), Facebook(9 months)</a:t>
            </a:r>
          </a:p>
          <a:p>
            <a:pPr marL="457200" indent="-457200"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altLang="ko-KR" sz="2000" dirty="0" smtClean="0"/>
              <a:t>China’s</a:t>
            </a:r>
            <a:r>
              <a:rPr lang="ko-KR" altLang="en-US" sz="2000" dirty="0" smtClean="0"/>
              <a:t> </a:t>
            </a:r>
            <a:r>
              <a:rPr lang="en-US" altLang="ko-KR" sz="2000" dirty="0" err="1" smtClean="0"/>
              <a:t>Qzone</a:t>
            </a:r>
            <a:r>
              <a:rPr lang="en-US" altLang="ko-KR" sz="2000" dirty="0" smtClean="0"/>
              <a:t>: .3 B users</a:t>
            </a:r>
          </a:p>
          <a:p>
            <a:pPr marL="457200" indent="-457200"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altLang="ko-KR" sz="2000" dirty="0" smtClean="0"/>
              <a:t>Youngsters don’t use e-mail any more (BU stops email to students in 2009)</a:t>
            </a:r>
          </a:p>
          <a:p>
            <a:pPr marL="457200" indent="-457200"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altLang="ko-KR" sz="2000" dirty="0" smtClean="0"/>
              <a:t>.2 B bloggers, 54</a:t>
            </a:r>
            <a:r>
              <a:rPr lang="en-US" altLang="ko-KR" sz="2000" dirty="0"/>
              <a:t>%</a:t>
            </a:r>
            <a:r>
              <a:rPr lang="en-US" altLang="ko-KR" sz="2000" dirty="0" smtClean="0"/>
              <a:t> very active who use SNS every day </a:t>
            </a:r>
          </a:p>
          <a:p>
            <a:pPr marL="457200" indent="-457200"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altLang="ko-KR" sz="2000" dirty="0" smtClean="0"/>
              <a:t>SNS have made ‘word of mouth’ into ‘world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of mouth’</a:t>
            </a:r>
          </a:p>
        </p:txBody>
      </p:sp>
    </p:spTree>
    <p:extLst>
      <p:ext uri="{BB962C8B-B14F-4D97-AF65-F5344CB8AC3E}">
        <p14:creationId xmlns:p14="http://schemas.microsoft.com/office/powerpoint/2010/main" val="1252570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 smtClean="0"/>
              <a:t>Definition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3488"/>
          </a:xfrm>
        </p:spPr>
        <p:txBody>
          <a:bodyPr rtlCol="0">
            <a:normAutofit fontScale="77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3100" dirty="0" smtClean="0"/>
              <a:t>Social Media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ko-KR" sz="2700" dirty="0" smtClean="0"/>
              <a:t>Online tools and media platforms to share people’s thoughts, experiences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endParaRPr lang="en-US" altLang="ko-KR" sz="2700" dirty="0" smtClean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3100" dirty="0" smtClean="0"/>
              <a:t>Social Network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ko-KR" sz="2600" dirty="0" smtClean="0"/>
              <a:t>Network among people with multiple relationship and communications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endParaRPr lang="en-US" altLang="ko-KR" sz="2400" dirty="0" smtClean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3100" dirty="0" smtClean="0"/>
              <a:t>Social Network Service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ko-KR" sz="2600" dirty="0" smtClean="0"/>
              <a:t>Digital People’s Network for </a:t>
            </a:r>
            <a:r>
              <a:rPr lang="en-US" altLang="ko-KR" sz="2600" dirty="0" err="1" smtClean="0"/>
              <a:t>maintaing</a:t>
            </a:r>
            <a:r>
              <a:rPr lang="en-US" altLang="ko-KR" sz="2600" dirty="0" smtClean="0"/>
              <a:t> people’s relationship</a:t>
            </a:r>
            <a:r>
              <a:rPr lang="ko-KR" altLang="en-US" sz="2600" dirty="0" smtClean="0"/>
              <a:t> </a:t>
            </a:r>
            <a:r>
              <a:rPr lang="en-US" altLang="ko-KR" sz="2600" dirty="0" smtClean="0"/>
              <a:t>– from “Digital Marketing Internet Media : SNS Market report”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ko-KR" sz="2600" dirty="0" smtClean="0"/>
              <a:t>A social network service is a social software specially focused on the building and verifying of social networks for whatever purpose. – from “Wikipedia : social network service”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ko-KR" sz="2600" dirty="0" smtClean="0"/>
              <a:t>Many social network services are blog hosting services. (MySpace, </a:t>
            </a:r>
            <a:r>
              <a:rPr lang="en-US" altLang="ko-KR" sz="2600" dirty="0" err="1" smtClean="0"/>
              <a:t>Facebook</a:t>
            </a:r>
            <a:r>
              <a:rPr lang="en-US" altLang="ko-KR" sz="2600" dirty="0" smtClean="0"/>
              <a:t>, </a:t>
            </a:r>
            <a:r>
              <a:rPr lang="en-US" altLang="ko-KR" sz="2600" dirty="0" err="1" smtClean="0"/>
              <a:t>LiveJournal</a:t>
            </a:r>
            <a:r>
              <a:rPr lang="en-US" altLang="ko-KR" sz="2600" dirty="0" smtClean="0"/>
              <a:t>, LinkedIn, </a:t>
            </a:r>
            <a:r>
              <a:rPr lang="en-US" altLang="ko-KR" sz="2600" dirty="0" err="1" smtClean="0"/>
              <a:t>Cyworld</a:t>
            </a:r>
            <a:r>
              <a:rPr lang="en-US" altLang="ko-KR" sz="2600" dirty="0" smtClean="0"/>
              <a:t>, Classmates.com, </a:t>
            </a:r>
            <a:r>
              <a:rPr lang="en-US" altLang="ko-KR" sz="2600" dirty="0" err="1" smtClean="0"/>
              <a:t>Flickr</a:t>
            </a:r>
            <a:r>
              <a:rPr lang="en-US" altLang="ko-KR" sz="2600" dirty="0" smtClean="0"/>
              <a:t>..)</a:t>
            </a:r>
            <a:endParaRPr lang="ko-KR" altLang="en-US" sz="2600" dirty="0"/>
          </a:p>
        </p:txBody>
      </p:sp>
    </p:spTree>
    <p:extLst>
      <p:ext uri="{BB962C8B-B14F-4D97-AF65-F5344CB8AC3E}">
        <p14:creationId xmlns:p14="http://schemas.microsoft.com/office/powerpoint/2010/main" val="3973271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 smtClean="0"/>
              <a:t>SNS in the past</a:t>
            </a:r>
            <a:endParaRPr lang="ko-KR" altLang="en-US" dirty="0"/>
          </a:p>
        </p:txBody>
      </p:sp>
      <p:sp>
        <p:nvSpPr>
          <p:cNvPr id="12291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Offline networks: Alumni, Regional Group, Family</a:t>
            </a:r>
          </a:p>
          <a:p>
            <a:pPr eaLnBrk="1" hangingPunct="1">
              <a:buFont typeface="Arial" pitchFamily="34" charset="0"/>
              <a:buNone/>
            </a:pPr>
            <a:endParaRPr lang="en-US" altLang="ko-KR" dirty="0" smtClean="0"/>
          </a:p>
          <a:p>
            <a:pPr eaLnBrk="1" hangingPunct="1"/>
            <a:r>
              <a:rPr lang="en-US" altLang="ko-KR" dirty="0" smtClean="0"/>
              <a:t>Wedding – Matching Services</a:t>
            </a:r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en-US" altLang="ko-KR" dirty="0" smtClean="0"/>
              <a:t>Pen pal business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64061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 smtClean="0"/>
              <a:t>SNS 2.0</a:t>
            </a:r>
            <a:endParaRPr lang="ko-KR" altLang="en-US" dirty="0"/>
          </a:p>
        </p:txBody>
      </p:sp>
      <p:sp>
        <p:nvSpPr>
          <p:cNvPr id="14339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sz="2800" dirty="0" smtClean="0"/>
              <a:t>After WWW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(2000s)</a:t>
            </a:r>
          </a:p>
          <a:p>
            <a:pPr eaLnBrk="1" hangingPunct="1"/>
            <a:r>
              <a:rPr lang="en-US" altLang="ko-KR" sz="2800" dirty="0" smtClean="0"/>
              <a:t>Personal Networks for entertainment or business</a:t>
            </a:r>
          </a:p>
          <a:p>
            <a:pPr eaLnBrk="1" hangingPunct="1"/>
            <a:r>
              <a:rPr lang="en-US" altLang="ko-KR" sz="2800" dirty="0" smtClean="0"/>
              <a:t>More interactive and M-to-M</a:t>
            </a:r>
            <a:endParaRPr lang="ko-KR" altLang="en-US" sz="2800" dirty="0" smtClean="0"/>
          </a:p>
        </p:txBody>
      </p:sp>
      <p:pic>
        <p:nvPicPr>
          <p:cNvPr id="1434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00438"/>
            <a:ext cx="4762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341" name="그룹 6"/>
          <p:cNvGrpSpPr>
            <a:grpSpLocks/>
          </p:cNvGrpSpPr>
          <p:nvPr/>
        </p:nvGrpSpPr>
        <p:grpSpPr bwMode="auto">
          <a:xfrm>
            <a:off x="4714875" y="3571875"/>
            <a:ext cx="4391025" cy="2714625"/>
            <a:chOff x="4714876" y="3571876"/>
            <a:chExt cx="4390280" cy="2714644"/>
          </a:xfrm>
        </p:grpSpPr>
        <p:pic>
          <p:nvPicPr>
            <p:cNvPr id="1434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4876" y="3571876"/>
              <a:ext cx="4390280" cy="2714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7500466" y="5643579"/>
              <a:ext cx="1285657" cy="5000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b="1" dirty="0"/>
                <a:t>S N S</a:t>
              </a:r>
              <a:endParaRPr kumimoji="0"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56783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 smtClean="0"/>
              <a:t>Category</a:t>
            </a:r>
            <a:endParaRPr lang="ko-KR" altLang="en-US" dirty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725" y="2000250"/>
            <a:ext cx="7312025" cy="364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7450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642938" y="3143250"/>
            <a:ext cx="7772400" cy="1362075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ko-KR" dirty="0" smtClean="0"/>
              <a:t>SNS used by Firms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857250" y="4857750"/>
            <a:ext cx="7772400" cy="1500188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4420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3600" dirty="0" smtClean="0"/>
              <a:t>Fortune</a:t>
            </a:r>
            <a:r>
              <a:rPr lang="ko-KR" altLang="en-US" sz="3600" dirty="0" smtClean="0"/>
              <a:t> </a:t>
            </a:r>
            <a:r>
              <a:rPr lang="en-US" altLang="ko-KR" sz="3600" dirty="0" smtClean="0"/>
              <a:t>100’s SNS</a:t>
            </a:r>
            <a:endParaRPr lang="ko-KR" altLang="en-US" sz="3600" dirty="0"/>
          </a:p>
        </p:txBody>
      </p:sp>
      <p:sp>
        <p:nvSpPr>
          <p:cNvPr id="18435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endParaRPr lang="en-US" altLang="ko-KR" sz="2400" smtClean="0"/>
          </a:p>
        </p:txBody>
      </p:sp>
      <p:pic>
        <p:nvPicPr>
          <p:cNvPr id="18436" name="Picture 2" descr="http://lib.store.yahoo.net/lib/mbaware/CustomersGroup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8" y="1285875"/>
            <a:ext cx="5643562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7202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 smtClean="0"/>
              <a:t>Twitter</a:t>
            </a:r>
            <a:endParaRPr lang="ko-KR" altLang="en-US" dirty="0"/>
          </a:p>
        </p:txBody>
      </p:sp>
      <p:sp>
        <p:nvSpPr>
          <p:cNvPr id="2048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Tweet, 2006/3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Odeo</a:t>
            </a:r>
            <a:r>
              <a:rPr lang="en-US" altLang="ko-KR" dirty="0" smtClean="0"/>
              <a:t> Inc</a:t>
            </a:r>
            <a:r>
              <a:rPr lang="en-US" altLang="ko-KR" sz="3600" dirty="0" smtClean="0"/>
              <a:t>.</a:t>
            </a:r>
          </a:p>
          <a:p>
            <a:pPr eaLnBrk="1" hangingPunct="1"/>
            <a:r>
              <a:rPr lang="en-US" altLang="ko-KR" dirty="0" smtClean="0"/>
              <a:t>Simplicity, 140 characters</a:t>
            </a:r>
          </a:p>
          <a:p>
            <a:pPr eaLnBrk="1" hangingPunct="1"/>
            <a:r>
              <a:rPr lang="en-US" altLang="ko-KR" dirty="0" smtClean="0"/>
              <a:t>Real time, media power (quicker)</a:t>
            </a:r>
          </a:p>
          <a:p>
            <a:pPr eaLnBrk="1" hangingPunct="1"/>
            <a:r>
              <a:rPr lang="en-US" altLang="ko-KR" dirty="0" smtClean="0"/>
              <a:t>API (Application Programming Interface)</a:t>
            </a:r>
          </a:p>
          <a:p>
            <a:pPr eaLnBrk="1" hangingPunct="1"/>
            <a:r>
              <a:rPr lang="en-US" altLang="ko-KR" dirty="0" smtClean="0"/>
              <a:t>Accessibility</a:t>
            </a:r>
          </a:p>
          <a:p>
            <a:pPr eaLnBrk="1" hangingPunct="1"/>
            <a:r>
              <a:rPr lang="en-US" altLang="ko-KR" dirty="0" smtClean="0"/>
              <a:t>Mobility!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28954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533400" y="12954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9688" algn="ctr" latinLnBrk="0"/>
            <a:r>
              <a:rPr kumimoji="0" lang="en-US" altLang="ko-KR" sz="15000" b="1">
                <a:solidFill>
                  <a:schemeClr val="bg1"/>
                </a:solidFill>
                <a:latin typeface="Arial" pitchFamily="34" charset="0"/>
              </a:rPr>
              <a:t>Friends</a:t>
            </a:r>
          </a:p>
        </p:txBody>
      </p:sp>
      <p:sp>
        <p:nvSpPr>
          <p:cNvPr id="22531" name="Rectangle 2"/>
          <p:cNvSpPr>
            <a:spLocks noChangeArrowheads="1"/>
          </p:cNvSpPr>
          <p:nvPr/>
        </p:nvSpPr>
        <p:spPr bwMode="auto">
          <a:xfrm>
            <a:off x="685800" y="29718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9688" algn="ctr" latinLnBrk="0"/>
            <a:r>
              <a:rPr kumimoji="0" lang="en-US" altLang="ko-KR" sz="15000" b="1">
                <a:solidFill>
                  <a:schemeClr val="bg1"/>
                </a:solidFill>
                <a:latin typeface="Arial" pitchFamily="34" charset="0"/>
              </a:rPr>
              <a:t>Enemies</a:t>
            </a:r>
          </a:p>
        </p:txBody>
      </p:sp>
      <p:pic>
        <p:nvPicPr>
          <p:cNvPr id="22532" name="Picture 4" descr="twitter-cumulative-us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4550"/>
            <a:ext cx="8839200" cy="593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3" name="Rectangle 3"/>
          <p:cNvSpPr>
            <a:spLocks noChangeArrowheads="1"/>
          </p:cNvSpPr>
          <p:nvPr/>
        </p:nvSpPr>
        <p:spPr bwMode="auto">
          <a:xfrm>
            <a:off x="381000" y="228600"/>
            <a:ext cx="6248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7663" indent="-347663" latinLnBrk="0">
              <a:lnSpc>
                <a:spcPct val="130000"/>
              </a:lnSpc>
              <a:spcBef>
                <a:spcPts val="800"/>
              </a:spcBef>
              <a:buSzPct val="100000"/>
              <a:buFont typeface="Thonburi" charset="0"/>
              <a:buNone/>
            </a:pPr>
            <a:r>
              <a:rPr kumimoji="0" lang="en-US" altLang="ko-KR" sz="3600" b="1">
                <a:latin typeface="맑은 고딕" pitchFamily="50" charset="-127"/>
                <a:ea typeface="맑은 고딕" pitchFamily="50" charset="-127"/>
                <a:sym typeface="Lucida Grande"/>
              </a:rPr>
              <a:t>Hockey Stick Business</a:t>
            </a:r>
          </a:p>
        </p:txBody>
      </p:sp>
      <p:sp>
        <p:nvSpPr>
          <p:cNvPr id="22534" name="Text Box 6"/>
          <p:cNvSpPr txBox="1">
            <a:spLocks noChangeArrowheads="1"/>
          </p:cNvSpPr>
          <p:nvPr/>
        </p:nvSpPr>
        <p:spPr bwMode="auto">
          <a:xfrm>
            <a:off x="5010150" y="4648200"/>
            <a:ext cx="933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latinLnBrk="0" hangingPunct="1"/>
            <a:r>
              <a:rPr kumimoji="0" lang="en-US" altLang="ko-KR">
                <a:latin typeface="Arial" pitchFamily="34" charset="0"/>
              </a:rPr>
              <a:t>iphone</a:t>
            </a:r>
          </a:p>
          <a:p>
            <a:pPr eaLnBrk="1" latinLnBrk="0" hangingPunct="1"/>
            <a:r>
              <a:rPr kumimoji="0" lang="en-US" altLang="ko-KR">
                <a:latin typeface="Arial" pitchFamily="34" charset="0"/>
              </a:rPr>
              <a:t>release</a:t>
            </a:r>
          </a:p>
        </p:txBody>
      </p:sp>
    </p:spTree>
    <p:extLst>
      <p:ext uri="{BB962C8B-B14F-4D97-AF65-F5344CB8AC3E}">
        <p14:creationId xmlns:p14="http://schemas.microsoft.com/office/powerpoint/2010/main" val="248225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785813" y="3000375"/>
            <a:ext cx="7772400" cy="1362075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ko-KR" dirty="0" smtClean="0"/>
              <a:t>Social Game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857250" y="4143375"/>
            <a:ext cx="7772400" cy="1500188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821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685800" y="29718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9688" algn="ctr" latinLnBrk="0"/>
            <a:r>
              <a:rPr kumimoji="0" lang="en-US" altLang="ko-KR" sz="15000" b="1">
                <a:solidFill>
                  <a:schemeClr val="bg1"/>
                </a:solidFill>
                <a:latin typeface="Arial" pitchFamily="34" charset="0"/>
              </a:rPr>
              <a:t>Enemies</a:t>
            </a: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107503" y="497483"/>
            <a:ext cx="449112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7663" indent="-347663" latinLnBrk="0">
              <a:lnSpc>
                <a:spcPct val="130000"/>
              </a:lnSpc>
              <a:spcBef>
                <a:spcPts val="800"/>
              </a:spcBef>
              <a:buSzPct val="100000"/>
              <a:buFont typeface="Thonburi" charset="0"/>
              <a:buChar char="•"/>
            </a:pPr>
            <a:r>
              <a:rPr kumimoji="0" lang="en-US" altLang="ko-KR" sz="3200" b="1" dirty="0" smtClean="0">
                <a:latin typeface="맑은 고딕" pitchFamily="50" charset="-127"/>
                <a:ea typeface="맑은 고딕" pitchFamily="50" charset="-127"/>
                <a:sym typeface="Lucida Grande"/>
              </a:rPr>
              <a:t>Tweeter Stars</a:t>
            </a:r>
            <a:r>
              <a:rPr kumimoji="0" lang="ko-KR" altLang="en-US" sz="3200" b="1" dirty="0">
                <a:latin typeface="맑은 고딕" pitchFamily="50" charset="-127"/>
                <a:ea typeface="맑은 고딕" pitchFamily="50" charset="-127"/>
                <a:sym typeface="Lucida Grande"/>
              </a:rPr>
              <a:t/>
            </a:r>
            <a:br>
              <a:rPr kumimoji="0" lang="ko-KR" altLang="en-US" sz="3200" b="1" dirty="0">
                <a:latin typeface="맑은 고딕" pitchFamily="50" charset="-127"/>
                <a:ea typeface="맑은 고딕" pitchFamily="50" charset="-127"/>
                <a:sym typeface="Lucida Grande"/>
              </a:rPr>
            </a:br>
            <a:r>
              <a:rPr kumimoji="0" lang="en-US" altLang="ko-KR" sz="3200" b="1" dirty="0">
                <a:latin typeface="맑은 고딕" pitchFamily="50" charset="-127"/>
                <a:ea typeface="맑은 고딕" pitchFamily="50" charset="-127"/>
                <a:sym typeface="Lucida Grande"/>
              </a:rPr>
              <a:t>- </a:t>
            </a:r>
            <a:r>
              <a:rPr lang="en-US" altLang="ko-KR" sz="3200" b="1" dirty="0" err="1" smtClean="0">
                <a:latin typeface="맑은 고딕" pitchFamily="50" charset="-127"/>
                <a:ea typeface="맑은 고딕" pitchFamily="50" charset="-127"/>
                <a:sym typeface="Lucida Grande"/>
              </a:rPr>
              <a:t>Yuna</a:t>
            </a:r>
            <a:r>
              <a:rPr lang="en-US" altLang="ko-KR" sz="3200" b="1" dirty="0" smtClean="0">
                <a:latin typeface="맑은 고딕" pitchFamily="50" charset="-127"/>
                <a:ea typeface="맑은 고딕" pitchFamily="50" charset="-127"/>
                <a:sym typeface="Lucida Grande"/>
              </a:rPr>
              <a:t> Kim</a:t>
            </a:r>
            <a:r>
              <a:rPr kumimoji="0" lang="ko-KR" altLang="en-US" sz="3200" b="1" dirty="0" smtClean="0">
                <a:latin typeface="맑은 고딕" pitchFamily="50" charset="-127"/>
                <a:ea typeface="맑은 고딕" pitchFamily="50" charset="-127"/>
                <a:sym typeface="Lucida Grande"/>
              </a:rPr>
              <a:t> </a:t>
            </a:r>
            <a:r>
              <a:rPr kumimoji="0" lang="en-US" altLang="ko-KR" sz="3200" b="1" dirty="0" smtClean="0">
                <a:latin typeface="맑은 고딕" pitchFamily="50" charset="-127"/>
                <a:ea typeface="맑은 고딕" pitchFamily="50" charset="-127"/>
                <a:sym typeface="Lucida Grande"/>
              </a:rPr>
              <a:t>(</a:t>
            </a:r>
            <a:r>
              <a:rPr lang="en-US" altLang="ko-KR" sz="3200" b="1" dirty="0" smtClean="0">
                <a:latin typeface="맑은 고딕" pitchFamily="50" charset="-127"/>
                <a:ea typeface="맑은 고딕" pitchFamily="50" charset="-127"/>
                <a:sym typeface="Lucida Grande"/>
              </a:rPr>
              <a:t>.5M</a:t>
            </a:r>
            <a:r>
              <a:rPr kumimoji="0" lang="en-US" altLang="ko-KR" sz="3200" b="1" dirty="0" smtClean="0">
                <a:latin typeface="맑은 고딕" pitchFamily="50" charset="-127"/>
                <a:ea typeface="맑은 고딕" pitchFamily="50" charset="-127"/>
                <a:sym typeface="Lucida Grande"/>
              </a:rPr>
              <a:t>)</a:t>
            </a:r>
            <a:r>
              <a:rPr kumimoji="0" lang="en-US" altLang="ko-KR" sz="3200" b="1" dirty="0">
                <a:latin typeface="맑은 고딕" pitchFamily="50" charset="-127"/>
                <a:ea typeface="맑은 고딕" pitchFamily="50" charset="-127"/>
                <a:sym typeface="Lucida Grande"/>
              </a:rPr>
              <a:t/>
            </a:r>
            <a:br>
              <a:rPr kumimoji="0" lang="en-US" altLang="ko-KR" sz="3200" b="1" dirty="0">
                <a:latin typeface="맑은 고딕" pitchFamily="50" charset="-127"/>
                <a:ea typeface="맑은 고딕" pitchFamily="50" charset="-127"/>
                <a:sym typeface="Lucida Grande"/>
              </a:rPr>
            </a:br>
            <a:r>
              <a:rPr kumimoji="0" lang="en-US" altLang="ko-KR" sz="3200" b="1" dirty="0">
                <a:latin typeface="맑은 고딕" pitchFamily="50" charset="-127"/>
                <a:ea typeface="맑은 고딕" pitchFamily="50" charset="-127"/>
                <a:sym typeface="Lucida Grande"/>
              </a:rPr>
              <a:t>- </a:t>
            </a:r>
            <a:r>
              <a:rPr kumimoji="0" lang="en-US" altLang="ko-KR" sz="3200" b="1" dirty="0" smtClean="0">
                <a:latin typeface="맑은 고딕" pitchFamily="50" charset="-127"/>
                <a:ea typeface="맑은 고딕" pitchFamily="50" charset="-127"/>
                <a:sym typeface="Lucida Grande"/>
              </a:rPr>
              <a:t>Lee </a:t>
            </a:r>
            <a:r>
              <a:rPr kumimoji="0" lang="en-US" altLang="ko-KR" sz="3200" b="1" dirty="0" err="1" smtClean="0">
                <a:latin typeface="맑은 고딕" pitchFamily="50" charset="-127"/>
                <a:ea typeface="맑은 고딕" pitchFamily="50" charset="-127"/>
                <a:sym typeface="Lucida Grande"/>
              </a:rPr>
              <a:t>Woesoo</a:t>
            </a:r>
            <a:r>
              <a:rPr kumimoji="0" lang="en-US" altLang="ko-KR" sz="3200" b="1" dirty="0" smtClean="0">
                <a:latin typeface="맑은 고딕" pitchFamily="50" charset="-127"/>
                <a:ea typeface="맑은 고딕" pitchFamily="50" charset="-127"/>
                <a:sym typeface="Lucida Grande"/>
              </a:rPr>
              <a:t>(1.3M)</a:t>
            </a:r>
            <a:r>
              <a:rPr kumimoji="0" lang="ko-KR" altLang="en-US" sz="3200" b="1" dirty="0">
                <a:latin typeface="맑은 고딕" pitchFamily="50" charset="-127"/>
                <a:ea typeface="맑은 고딕" pitchFamily="50" charset="-127"/>
                <a:sym typeface="Lucida Grande"/>
              </a:rPr>
              <a:t/>
            </a:r>
            <a:br>
              <a:rPr kumimoji="0" lang="ko-KR" altLang="en-US" sz="3200" b="1" dirty="0">
                <a:latin typeface="맑은 고딕" pitchFamily="50" charset="-127"/>
                <a:ea typeface="맑은 고딕" pitchFamily="50" charset="-127"/>
                <a:sym typeface="Lucida Grande"/>
              </a:rPr>
            </a:br>
            <a:r>
              <a:rPr kumimoji="0" lang="en-US" altLang="ko-KR" sz="3200" b="1" dirty="0">
                <a:latin typeface="맑은 고딕" pitchFamily="50" charset="-127"/>
                <a:ea typeface="맑은 고딕" pitchFamily="50" charset="-127"/>
                <a:sym typeface="Lucida Grande"/>
              </a:rPr>
              <a:t>- </a:t>
            </a:r>
            <a:r>
              <a:rPr kumimoji="0" lang="en-US" altLang="ko-KR" sz="3200" b="1" dirty="0" smtClean="0">
                <a:latin typeface="맑은 고딕" pitchFamily="50" charset="-127"/>
                <a:ea typeface="맑은 고딕" pitchFamily="50" charset="-127"/>
                <a:sym typeface="Lucida Grande"/>
              </a:rPr>
              <a:t>Prof. Cho </a:t>
            </a:r>
            <a:r>
              <a:rPr kumimoji="0" lang="en-US" altLang="ko-KR" sz="3200" b="1" dirty="0" err="1" smtClean="0">
                <a:latin typeface="맑은 고딕" pitchFamily="50" charset="-127"/>
                <a:ea typeface="맑은 고딕" pitchFamily="50" charset="-127"/>
                <a:sym typeface="Lucida Grande"/>
              </a:rPr>
              <a:t>Kuk</a:t>
            </a:r>
            <a:r>
              <a:rPr kumimoji="0" lang="en-US" altLang="ko-KR" sz="3200" b="1" dirty="0" smtClean="0">
                <a:latin typeface="맑은 고딕" pitchFamily="50" charset="-127"/>
                <a:ea typeface="맑은 고딕" pitchFamily="50" charset="-127"/>
                <a:sym typeface="Lucida Grande"/>
              </a:rPr>
              <a:t>(.3M)</a:t>
            </a:r>
            <a:r>
              <a:rPr kumimoji="0" lang="ko-KR" altLang="en-US" sz="3200" b="1" dirty="0">
                <a:latin typeface="맑은 고딕" pitchFamily="50" charset="-127"/>
                <a:ea typeface="맑은 고딕" pitchFamily="50" charset="-127"/>
                <a:sym typeface="Lucida Grande"/>
              </a:rPr>
              <a:t/>
            </a:r>
            <a:br>
              <a:rPr kumimoji="0" lang="ko-KR" altLang="en-US" sz="3200" b="1" dirty="0">
                <a:latin typeface="맑은 고딕" pitchFamily="50" charset="-127"/>
                <a:ea typeface="맑은 고딕" pitchFamily="50" charset="-127"/>
                <a:sym typeface="Lucida Grande"/>
              </a:rPr>
            </a:br>
            <a:r>
              <a:rPr kumimoji="0" lang="en-US" altLang="ko-KR" sz="3200" b="1" dirty="0">
                <a:latin typeface="맑은 고딕" pitchFamily="50" charset="-127"/>
                <a:ea typeface="맑은 고딕" pitchFamily="50" charset="-127"/>
                <a:sym typeface="Lucida Grande"/>
              </a:rPr>
              <a:t>- </a:t>
            </a:r>
            <a:r>
              <a:rPr lang="en-US" altLang="ko-KR" sz="3200" b="1" dirty="0" smtClean="0">
                <a:latin typeface="맑은 고딕" pitchFamily="50" charset="-127"/>
                <a:ea typeface="맑은 고딕" pitchFamily="50" charset="-127"/>
                <a:sym typeface="Lucida Grande"/>
              </a:rPr>
              <a:t>Lady Gaga (32M)  </a:t>
            </a:r>
            <a:r>
              <a:rPr lang="en-US" altLang="ko-KR" sz="3200" b="1" dirty="0">
                <a:latin typeface="맑은 고딕" pitchFamily="50" charset="-127"/>
                <a:ea typeface="맑은 고딕" pitchFamily="50" charset="-127"/>
                <a:sym typeface="Lucida Grande"/>
              </a:rPr>
              <a:t/>
            </a:r>
            <a:br>
              <a:rPr lang="en-US" altLang="ko-KR" sz="3200" b="1" dirty="0">
                <a:latin typeface="맑은 고딕" pitchFamily="50" charset="-127"/>
                <a:ea typeface="맑은 고딕" pitchFamily="50" charset="-127"/>
                <a:sym typeface="Lucida Grande"/>
              </a:rPr>
            </a:br>
            <a:r>
              <a:rPr lang="en-US" altLang="ko-KR" sz="3200" b="1" dirty="0" smtClean="0">
                <a:latin typeface="맑은 고딕" pitchFamily="50" charset="-127"/>
                <a:ea typeface="맑은 고딕" pitchFamily="50" charset="-127"/>
                <a:sym typeface="Lucida Grande"/>
              </a:rPr>
              <a:t> </a:t>
            </a:r>
            <a:endParaRPr kumimoji="0" lang="ko-KR" altLang="en-US" sz="3200" b="1" dirty="0">
              <a:latin typeface="맑은 고딕" pitchFamily="50" charset="-127"/>
              <a:ea typeface="맑은 고딕" pitchFamily="50" charset="-127"/>
              <a:sym typeface="Lucida Grande"/>
            </a:endParaRPr>
          </a:p>
        </p:txBody>
      </p:sp>
      <p:pic>
        <p:nvPicPr>
          <p:cNvPr id="26628" name="Picture 4" descr="3597818531_9367c15ec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627" y="817714"/>
            <a:ext cx="4545373" cy="2732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031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itle 1"/>
          <p:cNvSpPr>
            <a:spLocks noGrp="1"/>
          </p:cNvSpPr>
          <p:nvPr>
            <p:ph type="title" idx="4294967295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mtClean="0">
              <a:ea typeface="굴림" pitchFamily="50" charset="-127"/>
            </a:endParaRPr>
          </a:p>
        </p:txBody>
      </p:sp>
      <p:sp>
        <p:nvSpPr>
          <p:cNvPr id="31747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endParaRPr lang="ko-KR" altLang="en-US" smtClean="0">
              <a:ea typeface="굴림" pitchFamily="50" charset="-127"/>
            </a:endParaRPr>
          </a:p>
        </p:txBody>
      </p:sp>
      <p:pic>
        <p:nvPicPr>
          <p:cNvPr id="3174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19400" y="-533400"/>
            <a:ext cx="15887700" cy="966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Rectangle 2"/>
          <p:cNvSpPr>
            <a:spLocks noChangeArrowheads="1"/>
          </p:cNvSpPr>
          <p:nvPr/>
        </p:nvSpPr>
        <p:spPr bwMode="auto">
          <a:xfrm>
            <a:off x="-838200" y="76200"/>
            <a:ext cx="28956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9688" algn="ctr" latinLnBrk="0">
              <a:lnSpc>
                <a:spcPct val="130000"/>
              </a:lnSpc>
            </a:pPr>
            <a:r>
              <a:rPr kumimoji="0" lang="en-US" altLang="ko-KR" sz="3200" b="1">
                <a:latin typeface="맑은 고딕" pitchFamily="50" charset="-127"/>
                <a:ea typeface="맑은 고딕" pitchFamily="50" charset="-127"/>
              </a:rPr>
              <a:t>Search</a:t>
            </a:r>
            <a:endParaRPr kumimoji="0" lang="ko-KR" altLang="en-US" sz="3200" b="1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19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itle 1"/>
          <p:cNvSpPr>
            <a:spLocks noGrp="1"/>
          </p:cNvSpPr>
          <p:nvPr>
            <p:ph type="title" idx="4294967295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mtClean="0">
              <a:ea typeface="굴림" pitchFamily="50" charset="-127"/>
            </a:endParaRPr>
          </a:p>
        </p:txBody>
      </p:sp>
      <p:sp>
        <p:nvSpPr>
          <p:cNvPr id="32771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endParaRPr lang="ko-KR" altLang="en-US" smtClean="0">
              <a:ea typeface="굴림" pitchFamily="50" charset="-127"/>
            </a:endParaRPr>
          </a:p>
        </p:txBody>
      </p:sp>
      <p:pic>
        <p:nvPicPr>
          <p:cNvPr id="3277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98875" y="-774700"/>
            <a:ext cx="16424275" cy="999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60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457200" y="914400"/>
            <a:ext cx="4495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9688" algn="ctr" latinLnBrk="0">
              <a:lnSpc>
                <a:spcPct val="130000"/>
              </a:lnSpc>
            </a:pPr>
            <a:r>
              <a:rPr kumimoji="0" lang="en-US" altLang="ko-KR" sz="6000" b="1">
                <a:latin typeface="맑은 고딕" pitchFamily="50" charset="-127"/>
                <a:ea typeface="맑은 고딕" pitchFamily="50" charset="-127"/>
              </a:rPr>
              <a:t>Kogi Taco</a:t>
            </a:r>
          </a:p>
        </p:txBody>
      </p:sp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152400" y="2590800"/>
            <a:ext cx="3886200" cy="2653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latinLnBrk="0" hangingPunct="1">
              <a:lnSpc>
                <a:spcPct val="130000"/>
              </a:lnSpc>
            </a:pPr>
            <a:r>
              <a:rPr kumimoji="0" lang="en-US" altLang="ko-KR" sz="3200" dirty="0" smtClean="0">
                <a:latin typeface="맑은 고딕" pitchFamily="50" charset="-127"/>
                <a:ea typeface="맑은 고딕" pitchFamily="50" charset="-127"/>
              </a:rPr>
              <a:t>Korean </a:t>
            </a:r>
            <a:r>
              <a:rPr kumimoji="0" lang="en-US" altLang="ko-KR" sz="3200" dirty="0" err="1" smtClean="0">
                <a:latin typeface="맑은 고딕" pitchFamily="50" charset="-127"/>
                <a:ea typeface="맑은 고딕" pitchFamily="50" charset="-127"/>
              </a:rPr>
              <a:t>Toco</a:t>
            </a:r>
            <a:r>
              <a:rPr kumimoji="0" lang="en-US" altLang="ko-KR" sz="3200" dirty="0" smtClean="0">
                <a:latin typeface="맑은 고딕" pitchFamily="50" charset="-127"/>
                <a:ea typeface="맑은 고딕" pitchFamily="50" charset="-127"/>
              </a:rPr>
              <a:t> Truck around </a:t>
            </a:r>
            <a:r>
              <a:rPr kumimoji="0" lang="en-US" altLang="ko-KR" sz="3200" dirty="0" err="1" smtClean="0">
                <a:latin typeface="맑은 고딕" pitchFamily="50" charset="-127"/>
                <a:ea typeface="맑은 고딕" pitchFamily="50" charset="-127"/>
              </a:rPr>
              <a:t>Hongik</a:t>
            </a:r>
            <a:r>
              <a:rPr kumimoji="0" lang="en-US" altLang="ko-KR" sz="3200" dirty="0" smtClean="0">
                <a:latin typeface="맑은 고딕" pitchFamily="50" charset="-127"/>
                <a:ea typeface="맑은 고딕" pitchFamily="50" charset="-127"/>
              </a:rPr>
              <a:t> Univ. area</a:t>
            </a:r>
            <a:endParaRPr kumimoji="0" lang="ko-KR" altLang="en-US" sz="3200" dirty="0">
              <a:latin typeface="맑은 고딕" pitchFamily="50" charset="-127"/>
              <a:ea typeface="맑은 고딕" pitchFamily="50" charset="-127"/>
            </a:endParaRPr>
          </a:p>
          <a:p>
            <a:pPr eaLnBrk="1" latinLnBrk="0" hangingPunct="1">
              <a:lnSpc>
                <a:spcPct val="130000"/>
              </a:lnSpc>
            </a:pPr>
            <a:r>
              <a:rPr kumimoji="0" lang="en-US" altLang="ko-KR" sz="3200" dirty="0">
                <a:latin typeface="맑은 고딕" pitchFamily="50" charset="-127"/>
                <a:ea typeface="맑은 고딕" pitchFamily="50" charset="-127"/>
              </a:rPr>
              <a:t>Follower : </a:t>
            </a:r>
            <a:r>
              <a:rPr kumimoji="0" lang="en-US" altLang="ko-KR" sz="3200" dirty="0" smtClean="0">
                <a:latin typeface="맑은 고딕" pitchFamily="50" charset="-127"/>
                <a:ea typeface="맑은 고딕" pitchFamily="50" charset="-127"/>
              </a:rPr>
              <a:t>63,000</a:t>
            </a:r>
            <a:endParaRPr kumimoji="0" lang="ko-KR" altLang="en-US" sz="3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3796" name="Picture 4" descr="XDQDtsUlZ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8600"/>
            <a:ext cx="4038600" cy="270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Picture 5" descr="XMHtaBjmS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009900"/>
            <a:ext cx="495300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Rectangle 2"/>
          <p:cNvSpPr>
            <a:spLocks noChangeArrowheads="1"/>
          </p:cNvSpPr>
          <p:nvPr/>
        </p:nvSpPr>
        <p:spPr bwMode="auto">
          <a:xfrm>
            <a:off x="0" y="0"/>
            <a:ext cx="41910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9688" algn="ctr" latinLnBrk="0">
              <a:lnSpc>
                <a:spcPct val="130000"/>
              </a:lnSpc>
            </a:pPr>
            <a:r>
              <a:rPr kumimoji="0" lang="en-US" altLang="ko-KR" sz="4000" b="1">
                <a:latin typeface="맑은 고딕" pitchFamily="50" charset="-127"/>
                <a:ea typeface="맑은 고딕" pitchFamily="50" charset="-127"/>
              </a:rPr>
              <a:t>Viral marketing</a:t>
            </a:r>
          </a:p>
        </p:txBody>
      </p:sp>
    </p:spTree>
    <p:extLst>
      <p:ext uri="{BB962C8B-B14F-4D97-AF65-F5344CB8AC3E}">
        <p14:creationId xmlns:p14="http://schemas.microsoft.com/office/powerpoint/2010/main" val="152143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1307E5174B554AAF4A25B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990600"/>
            <a:ext cx="1766888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Rectangle 2"/>
          <p:cNvSpPr>
            <a:spLocks noChangeArrowheads="1"/>
          </p:cNvSpPr>
          <p:nvPr/>
        </p:nvSpPr>
        <p:spPr bwMode="auto">
          <a:xfrm>
            <a:off x="457200" y="0"/>
            <a:ext cx="518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9688" algn="ctr" latinLnBrk="0">
              <a:lnSpc>
                <a:spcPct val="130000"/>
              </a:lnSpc>
            </a:pPr>
            <a:r>
              <a:rPr kumimoji="0" lang="en-US" altLang="ko-KR" sz="4000" b="1">
                <a:latin typeface="맑은 고딕" pitchFamily="50" charset="-127"/>
                <a:ea typeface="맑은 고딕" pitchFamily="50" charset="-127"/>
              </a:rPr>
              <a:t>Viral marketing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57200" y="1369997"/>
            <a:ext cx="449112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7663" indent="-347663" latinLnBrk="0">
              <a:lnSpc>
                <a:spcPct val="130000"/>
              </a:lnSpc>
              <a:spcBef>
                <a:spcPts val="800"/>
              </a:spcBef>
              <a:buSzPct val="100000"/>
              <a:buFont typeface="Thonburi" charset="0"/>
              <a:buChar char="•"/>
            </a:pPr>
            <a:r>
              <a:rPr kumimoji="0" lang="en-US" altLang="ko-KR" sz="3200" b="1" dirty="0" smtClean="0">
                <a:latin typeface="맑은 고딕" pitchFamily="50" charset="-127"/>
                <a:ea typeface="맑은 고딕" pitchFamily="50" charset="-127"/>
                <a:sym typeface="Lucida Grande"/>
              </a:rPr>
              <a:t>1 Nexus Phone</a:t>
            </a:r>
          </a:p>
          <a:p>
            <a:pPr marL="347663" indent="-347663" latinLnBrk="0">
              <a:lnSpc>
                <a:spcPct val="130000"/>
              </a:lnSpc>
              <a:spcBef>
                <a:spcPts val="800"/>
              </a:spcBef>
              <a:buSzPct val="100000"/>
              <a:buFont typeface="Thonburi" charset="0"/>
              <a:buChar char="•"/>
            </a:pPr>
            <a:r>
              <a:rPr lang="en-US" altLang="ko-KR" sz="3200" b="1" dirty="0" smtClean="0">
                <a:latin typeface="맑은 고딕" pitchFamily="50" charset="-127"/>
                <a:ea typeface="맑은 고딕" pitchFamily="50" charset="-127"/>
                <a:sym typeface="Lucida Grande"/>
              </a:rPr>
              <a:t>Spend only 2 M won (2,000$)</a:t>
            </a:r>
          </a:p>
          <a:p>
            <a:pPr marL="347663" indent="-347663" latinLnBrk="0">
              <a:lnSpc>
                <a:spcPct val="130000"/>
              </a:lnSpc>
              <a:spcBef>
                <a:spcPts val="800"/>
              </a:spcBef>
              <a:buSzPct val="100000"/>
              <a:buFont typeface="Thonburi" charset="0"/>
              <a:buChar char="•"/>
            </a:pPr>
            <a:r>
              <a:rPr lang="en-US" altLang="ko-KR" sz="3200" b="1" dirty="0" smtClean="0">
                <a:latin typeface="맑은 고딕" pitchFamily="50" charset="-127"/>
                <a:ea typeface="맑은 고딕" pitchFamily="50" charset="-127"/>
                <a:sym typeface="Lucida Grande"/>
              </a:rPr>
              <a:t> Attracts</a:t>
            </a:r>
            <a:r>
              <a:rPr lang="en-US" altLang="ko-KR" sz="3200" b="1" dirty="0">
                <a:latin typeface="맑은 고딕" pitchFamily="50" charset="-127"/>
                <a:ea typeface="맑은 고딕" pitchFamily="50" charset="-127"/>
                <a:sym typeface="Lucida Grande"/>
              </a:rPr>
              <a:t/>
            </a:r>
            <a:br>
              <a:rPr lang="en-US" altLang="ko-KR" sz="3200" b="1" dirty="0">
                <a:latin typeface="맑은 고딕" pitchFamily="50" charset="-127"/>
                <a:ea typeface="맑은 고딕" pitchFamily="50" charset="-127"/>
                <a:sym typeface="Lucida Grande"/>
              </a:rPr>
            </a:br>
            <a:r>
              <a:rPr lang="en-US" altLang="ko-KR" sz="3200" b="1" dirty="0" smtClean="0">
                <a:latin typeface="맑은 고딕" pitchFamily="50" charset="-127"/>
                <a:ea typeface="맑은 고딕" pitchFamily="50" charset="-127"/>
                <a:sym typeface="Lucida Grande"/>
              </a:rPr>
              <a:t> </a:t>
            </a:r>
            <a:endParaRPr kumimoji="0" lang="ko-KR" altLang="en-US" sz="3200" b="1" dirty="0">
              <a:latin typeface="맑은 고딕" pitchFamily="50" charset="-127"/>
              <a:ea typeface="맑은 고딕" pitchFamily="50" charset="-127"/>
              <a:sym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28011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1907850D4A50C429A3E5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914400"/>
            <a:ext cx="7696200" cy="572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Rectangle 2"/>
          <p:cNvSpPr>
            <a:spLocks noChangeArrowheads="1"/>
          </p:cNvSpPr>
          <p:nvPr/>
        </p:nvSpPr>
        <p:spPr bwMode="auto">
          <a:xfrm>
            <a:off x="0" y="0"/>
            <a:ext cx="89154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9688" algn="ctr" latinLnBrk="0">
              <a:lnSpc>
                <a:spcPct val="130000"/>
              </a:lnSpc>
            </a:pPr>
            <a:r>
              <a:rPr kumimoji="0" lang="en-US" altLang="ko-KR" sz="3600" b="1" dirty="0" smtClean="0">
                <a:latin typeface="맑은 고딕" pitchFamily="50" charset="-127"/>
                <a:ea typeface="맑은 고딕" pitchFamily="50" charset="-127"/>
              </a:rPr>
              <a:t>Follower 10% at that time</a:t>
            </a:r>
            <a:endParaRPr kumimoji="0" lang="en-US" altLang="ko-KR" sz="36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413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7891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ko-KR" altLang="en-US" smtClean="0"/>
          </a:p>
        </p:txBody>
      </p:sp>
      <p:pic>
        <p:nvPicPr>
          <p:cNvPr id="3789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22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789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39939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ko-KR" altLang="en-US" smtClean="0"/>
          </a:p>
        </p:txBody>
      </p:sp>
      <p:pic>
        <p:nvPicPr>
          <p:cNvPr id="3994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642938"/>
            <a:ext cx="8115300" cy="562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905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1"/>
          <p:cNvSpPr>
            <a:spLocks noGrp="1" noChangeArrowheads="1"/>
          </p:cNvSpPr>
          <p:nvPr>
            <p:ph type="title" idx="4294967295"/>
          </p:nvPr>
        </p:nvSpPr>
        <p:spPr bwMode="auto"/>
        <p:txBody>
          <a:bodyPr wrap="square" lIns="50800" tIns="50800" rIns="132080" bIns="50800" numCol="1" anchorCtr="0" compatLnSpc="1">
            <a:prstTxWarp prst="textNoShape">
              <a:avLst/>
            </a:prstTxWarp>
          </a:bodyPr>
          <a:lstStyle/>
          <a:p>
            <a:pPr marL="39688" eaLnBrk="1" hangingPunct="1">
              <a:defRPr/>
            </a:pPr>
            <a:r>
              <a:rPr lang="en-US" altLang="ko-KR" b="1" smtClean="0">
                <a:latin typeface="Helvetica" charset="0"/>
                <a:ea typeface="굴림" pitchFamily="50" charset="-127"/>
                <a:cs typeface="Helvetica" charset="0"/>
                <a:sym typeface="Helvetica" charset="0"/>
              </a:rPr>
              <a:t>Best practices</a:t>
            </a:r>
          </a:p>
        </p:txBody>
      </p:sp>
      <p:sp>
        <p:nvSpPr>
          <p:cNvPr id="45059" name="Rectangle 22"/>
          <p:cNvSpPr>
            <a:spLocks noGrp="1" noChangeArrowheads="1"/>
          </p:cNvSpPr>
          <p:nvPr>
            <p:ph type="body" idx="4294967295"/>
          </p:nvPr>
        </p:nvSpPr>
        <p:spPr/>
        <p:txBody>
          <a:bodyPr lIns="50800" tIns="50800" rIns="132080" bIns="50800">
            <a:normAutofit lnSpcReduction="10000"/>
          </a:bodyPr>
          <a:lstStyle/>
          <a:p>
            <a:pPr marL="382588" eaLnBrk="1" hangingPunct="1"/>
            <a:r>
              <a:rPr lang="en-US" altLang="ko-KR" smtClean="0">
                <a:latin typeface="Helvetica" charset="0"/>
                <a:ea typeface="굴림" pitchFamily="50" charset="-127"/>
                <a:cs typeface="Helvetica" charset="0"/>
                <a:sym typeface="Helvetica" charset="0"/>
              </a:rPr>
              <a:t>Build relationships on Twitter</a:t>
            </a:r>
          </a:p>
          <a:p>
            <a:pPr marL="782638" lvl="1" eaLnBrk="1" hangingPunct="1">
              <a:buFont typeface="Helvetica" charset="0"/>
              <a:buChar char="•"/>
            </a:pPr>
            <a:r>
              <a:rPr lang="en-US" altLang="ko-KR" smtClean="0">
                <a:latin typeface="Helvetica" charset="0"/>
                <a:ea typeface="굴림" pitchFamily="50" charset="-127"/>
                <a:cs typeface="Helvetica" charset="0"/>
                <a:sym typeface="Helvetica" charset="0"/>
              </a:rPr>
              <a:t>Listen for comments about you</a:t>
            </a:r>
            <a:endParaRPr lang="en-US" altLang="ko-KR" smtClean="0">
              <a:latin typeface="Helvetica" charset="0"/>
              <a:ea typeface="굴림" pitchFamily="50" charset="-127"/>
              <a:sym typeface="Helvetica" charset="0"/>
            </a:endParaRPr>
          </a:p>
          <a:p>
            <a:pPr marL="782638" lvl="1" eaLnBrk="1" hangingPunct="1">
              <a:buFont typeface="Helvetica" charset="0"/>
              <a:buChar char="•"/>
            </a:pPr>
            <a:r>
              <a:rPr lang="en-US" altLang="ko-KR" smtClean="0">
                <a:latin typeface="Helvetica" charset="0"/>
                <a:ea typeface="굴림" pitchFamily="50" charset="-127"/>
                <a:sym typeface="Helvetica" charset="0"/>
              </a:rPr>
              <a:t>Respond to comments and queries</a:t>
            </a:r>
          </a:p>
          <a:p>
            <a:pPr marL="782638" lvl="1" eaLnBrk="1" hangingPunct="1">
              <a:buFont typeface="Helvetica" charset="0"/>
              <a:buChar char="•"/>
            </a:pPr>
            <a:r>
              <a:rPr lang="en-US" altLang="ko-KR" smtClean="0">
                <a:latin typeface="Helvetica" charset="0"/>
                <a:ea typeface="굴림" pitchFamily="50" charset="-127"/>
                <a:sym typeface="Helvetica" charset="0"/>
              </a:rPr>
              <a:t>Ask questions</a:t>
            </a:r>
          </a:p>
          <a:p>
            <a:pPr marL="782638" lvl="1" eaLnBrk="1" hangingPunct="1">
              <a:buFont typeface="Helvetica" charset="0"/>
              <a:buChar char="•"/>
            </a:pPr>
            <a:r>
              <a:rPr lang="en-US" altLang="ko-KR" smtClean="0">
                <a:latin typeface="Helvetica" charset="0"/>
                <a:ea typeface="굴림" pitchFamily="50" charset="-127"/>
                <a:sym typeface="Helvetica" charset="0"/>
              </a:rPr>
              <a:t>Post links to things people would find interesting</a:t>
            </a:r>
          </a:p>
          <a:p>
            <a:pPr marL="782638" lvl="1" eaLnBrk="1" hangingPunct="1">
              <a:buFont typeface="Helvetica" charset="0"/>
              <a:buChar char="•"/>
            </a:pPr>
            <a:r>
              <a:rPr lang="en-US" altLang="ko-KR" smtClean="0">
                <a:latin typeface="Helvetica" charset="0"/>
                <a:ea typeface="굴림" pitchFamily="50" charset="-127"/>
                <a:sym typeface="Helvetica" charset="0"/>
              </a:rPr>
              <a:t>Retweet messages you would like to share</a:t>
            </a:r>
          </a:p>
          <a:p>
            <a:pPr marL="782638" lvl="1" eaLnBrk="1" hangingPunct="1">
              <a:buFont typeface="Helvetica" charset="0"/>
              <a:buChar char="•"/>
            </a:pPr>
            <a:r>
              <a:rPr lang="en-US" altLang="ko-KR" smtClean="0">
                <a:latin typeface="Helvetica" charset="0"/>
                <a:ea typeface="굴림" pitchFamily="50" charset="-127"/>
                <a:sym typeface="Helvetica" charset="0"/>
              </a:rPr>
              <a:t>Use a friendly, casual tone</a:t>
            </a:r>
          </a:p>
          <a:p>
            <a:pPr marL="782638" lvl="1" eaLnBrk="1" hangingPunct="1">
              <a:buFont typeface="Helvetica" charset="0"/>
              <a:buChar char="•"/>
            </a:pPr>
            <a:r>
              <a:rPr lang="en-US" altLang="ko-KR" smtClean="0">
                <a:latin typeface="Helvetica" charset="0"/>
                <a:ea typeface="굴림" pitchFamily="50" charset="-127"/>
                <a:sym typeface="Helvetica" charset="0"/>
              </a:rPr>
              <a:t>Don’t spam people</a:t>
            </a:r>
          </a:p>
        </p:txBody>
      </p:sp>
    </p:spTree>
    <p:extLst>
      <p:ext uri="{BB962C8B-B14F-4D97-AF65-F5344CB8AC3E}">
        <p14:creationId xmlns:p14="http://schemas.microsoft.com/office/powerpoint/2010/main" val="37497801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1"/>
          <p:cNvSpPr>
            <a:spLocks noGrp="1" noChangeArrowheads="1"/>
          </p:cNvSpPr>
          <p:nvPr>
            <p:ph type="title" idx="4294967295"/>
          </p:nvPr>
        </p:nvSpPr>
        <p:spPr bwMode="auto"/>
        <p:txBody>
          <a:bodyPr wrap="square" lIns="50800" tIns="50800" rIns="132080" bIns="50800" numCol="1" anchorCtr="0" compatLnSpc="1">
            <a:prstTxWarp prst="textNoShape">
              <a:avLst/>
            </a:prstTxWarp>
          </a:bodyPr>
          <a:lstStyle/>
          <a:p>
            <a:pPr marL="39688" eaLnBrk="1" hangingPunct="1">
              <a:defRPr/>
            </a:pPr>
            <a:r>
              <a:rPr lang="en-US" altLang="ko-KR" b="1" smtClean="0">
                <a:latin typeface="Helvetica" charset="0"/>
                <a:ea typeface="굴림" pitchFamily="50" charset="-127"/>
                <a:cs typeface="Helvetica" charset="0"/>
                <a:sym typeface="Helvetica" charset="0"/>
              </a:rPr>
              <a:t>Best practices</a:t>
            </a:r>
          </a:p>
        </p:txBody>
      </p:sp>
      <p:sp>
        <p:nvSpPr>
          <p:cNvPr id="46083" name="Rectangle 22"/>
          <p:cNvSpPr>
            <a:spLocks noGrp="1" noChangeArrowheads="1"/>
          </p:cNvSpPr>
          <p:nvPr>
            <p:ph type="body" idx="4294967295"/>
          </p:nvPr>
        </p:nvSpPr>
        <p:spPr/>
        <p:txBody>
          <a:bodyPr lIns="50800" tIns="50800" rIns="132080" bIns="50800"/>
          <a:lstStyle/>
          <a:p>
            <a:pPr marL="382588" eaLnBrk="1" hangingPunct="1"/>
            <a:r>
              <a:rPr lang="en-US" altLang="ko-KR" smtClean="0">
                <a:latin typeface="Helvetica" charset="0"/>
                <a:ea typeface="굴림" pitchFamily="50" charset="-127"/>
                <a:cs typeface="Helvetica" charset="0"/>
                <a:sym typeface="Helvetica" charset="0"/>
              </a:rPr>
              <a:t>Leverage the real-time nature of Twitter</a:t>
            </a:r>
          </a:p>
          <a:p>
            <a:pPr marL="782638" lvl="1" eaLnBrk="1" hangingPunct="1">
              <a:buFont typeface="Helvetica" charset="0"/>
              <a:buChar char="•"/>
            </a:pPr>
            <a:r>
              <a:rPr lang="en-US" altLang="ko-KR" smtClean="0">
                <a:latin typeface="Helvetica" charset="0"/>
                <a:ea typeface="굴림" pitchFamily="50" charset="-127"/>
                <a:cs typeface="Helvetica" charset="0"/>
                <a:sym typeface="Helvetica" charset="0"/>
              </a:rPr>
              <a:t>Ask questions, float ideas, solicit feedback – and expect fast feedback most of the time</a:t>
            </a:r>
            <a:endParaRPr lang="en-US" altLang="ko-KR" smtClean="0">
              <a:latin typeface="Helvetica" charset="0"/>
              <a:ea typeface="굴림" pitchFamily="50" charset="-127"/>
              <a:sym typeface="Helvetica" charset="0"/>
            </a:endParaRPr>
          </a:p>
          <a:p>
            <a:pPr marL="782638" lvl="1" eaLnBrk="1" hangingPunct="1">
              <a:buFont typeface="Helvetica" charset="0"/>
              <a:buChar char="•"/>
            </a:pPr>
            <a:r>
              <a:rPr lang="en-US" altLang="ko-KR" smtClean="0">
                <a:latin typeface="Helvetica" charset="0"/>
                <a:ea typeface="굴림" pitchFamily="50" charset="-127"/>
                <a:sym typeface="Helvetica" charset="0"/>
              </a:rPr>
              <a:t>If you’ve launched a product, new store or new campaign, search Twitter for comments</a:t>
            </a:r>
          </a:p>
          <a:p>
            <a:pPr marL="782638" lvl="1" eaLnBrk="1" hangingPunct="1">
              <a:buFont typeface="Helvetica" charset="0"/>
              <a:buChar char="•"/>
            </a:pPr>
            <a:r>
              <a:rPr lang="en-US" altLang="ko-KR" smtClean="0">
                <a:latin typeface="Helvetica" charset="0"/>
                <a:ea typeface="굴림" pitchFamily="50" charset="-127"/>
                <a:sym typeface="Helvetica" charset="0"/>
              </a:rPr>
              <a:t>Respond to customer service issues quickly</a:t>
            </a:r>
          </a:p>
          <a:p>
            <a:pPr marL="782638" lvl="1" eaLnBrk="1" hangingPunct="1">
              <a:buFont typeface="Helvetica" charset="0"/>
              <a:buChar char="•"/>
            </a:pPr>
            <a:r>
              <a:rPr lang="en-US" altLang="ko-KR" smtClean="0">
                <a:latin typeface="Helvetica" charset="0"/>
                <a:ea typeface="굴림" pitchFamily="50" charset="-127"/>
                <a:sym typeface="Helvetica" charset="0"/>
              </a:rPr>
              <a:t>Engage in discussion on a tricky public issue your company is dealing with</a:t>
            </a:r>
          </a:p>
        </p:txBody>
      </p:sp>
    </p:spTree>
    <p:extLst>
      <p:ext uri="{BB962C8B-B14F-4D97-AF65-F5344CB8AC3E}">
        <p14:creationId xmlns:p14="http://schemas.microsoft.com/office/powerpoint/2010/main" val="17349259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Social Game Fever</a:t>
            </a:r>
            <a:endParaRPr 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 descr="D:\0Teaching\0특강별 강의파일\0A-공기업특강\ug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564904"/>
            <a:ext cx="5133244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0Teaching\0특강별 강의파일\0A-공기업특강\ugcCAHPMOU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2678698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6370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1"/>
          <p:cNvSpPr>
            <a:spLocks noGrp="1" noChangeArrowheads="1"/>
          </p:cNvSpPr>
          <p:nvPr>
            <p:ph type="title" idx="4294967295"/>
          </p:nvPr>
        </p:nvSpPr>
        <p:spPr bwMode="auto"/>
        <p:txBody>
          <a:bodyPr wrap="square" lIns="50800" tIns="50800" rIns="132080" bIns="50800" numCol="1" anchorCtr="0" compatLnSpc="1">
            <a:prstTxWarp prst="textNoShape">
              <a:avLst/>
            </a:prstTxWarp>
          </a:bodyPr>
          <a:lstStyle/>
          <a:p>
            <a:pPr marL="39688" eaLnBrk="1" hangingPunct="1">
              <a:defRPr/>
            </a:pPr>
            <a:r>
              <a:rPr lang="en-US" altLang="ko-KR" b="1" smtClean="0">
                <a:latin typeface="Helvetica" charset="0"/>
                <a:ea typeface="굴림" pitchFamily="50" charset="-127"/>
                <a:cs typeface="Helvetica" charset="0"/>
                <a:sym typeface="Helvetica" charset="0"/>
              </a:rPr>
              <a:t>Best practices</a:t>
            </a:r>
          </a:p>
        </p:txBody>
      </p:sp>
      <p:sp>
        <p:nvSpPr>
          <p:cNvPr id="47107" name="Rectangle 22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371600"/>
            <a:ext cx="8534400" cy="4525963"/>
          </a:xfrm>
        </p:spPr>
        <p:txBody>
          <a:bodyPr lIns="50800" tIns="50800" rIns="132080" bIns="50800">
            <a:normAutofit fontScale="92500"/>
          </a:bodyPr>
          <a:lstStyle/>
          <a:p>
            <a:pPr marL="382588" eaLnBrk="1" hangingPunct="1"/>
            <a:r>
              <a:rPr lang="en-US" altLang="ko-KR" smtClean="0">
                <a:latin typeface="Helvetica" charset="0"/>
                <a:ea typeface="굴림" pitchFamily="50" charset="-127"/>
                <a:cs typeface="Helvetica" charset="0"/>
                <a:sym typeface="Helvetica" charset="0"/>
              </a:rPr>
              <a:t>Measure the value of Twitter</a:t>
            </a:r>
          </a:p>
          <a:p>
            <a:pPr marL="782638" lvl="1" eaLnBrk="1" hangingPunct="1">
              <a:buFont typeface="Helvetica" charset="0"/>
              <a:buChar char="•"/>
            </a:pPr>
            <a:r>
              <a:rPr lang="en-US" altLang="ko-KR" smtClean="0">
                <a:latin typeface="Helvetica" charset="0"/>
                <a:ea typeface="굴림" pitchFamily="50" charset="-127"/>
                <a:cs typeface="Helvetica" charset="0"/>
                <a:sym typeface="Helvetica" charset="0"/>
              </a:rPr>
              <a:t>Before setting up measurement tools, focus on the quality of your engagement: do a gut-check of how things are going</a:t>
            </a:r>
            <a:endParaRPr lang="en-US" altLang="ko-KR" smtClean="0">
              <a:latin typeface="Helvetica" charset="0"/>
              <a:ea typeface="굴림" pitchFamily="50" charset="-127"/>
              <a:sym typeface="Helvetica" charset="0"/>
            </a:endParaRPr>
          </a:p>
          <a:p>
            <a:pPr marL="782638" lvl="1" eaLnBrk="1" hangingPunct="1">
              <a:buFont typeface="Helvetica" charset="0"/>
              <a:buChar char="•"/>
            </a:pPr>
            <a:r>
              <a:rPr lang="en-US" altLang="ko-KR" smtClean="0">
                <a:latin typeface="Helvetica" charset="0"/>
                <a:ea typeface="굴림" pitchFamily="50" charset="-127"/>
                <a:sym typeface="Helvetica" charset="0"/>
              </a:rPr>
              <a:t>Try to analyze the quality of feedback and topics of discussion, you may find this changing over time</a:t>
            </a:r>
          </a:p>
          <a:p>
            <a:pPr marL="782638" lvl="1" eaLnBrk="1" hangingPunct="1">
              <a:buFont typeface="Helvetica" charset="0"/>
              <a:buChar char="•"/>
            </a:pPr>
            <a:r>
              <a:rPr lang="en-US" altLang="ko-KR" smtClean="0">
                <a:latin typeface="Helvetica" charset="0"/>
                <a:ea typeface="굴림" pitchFamily="50" charset="-127"/>
                <a:sym typeface="Helvetica" charset="0"/>
              </a:rPr>
              <a:t>Keep a tally of questions answered, customer problems resolved and positive exchanges held</a:t>
            </a:r>
          </a:p>
          <a:p>
            <a:pPr marL="782638" lvl="1" eaLnBrk="1" hangingPunct="1">
              <a:buFont typeface="Helvetica" charset="0"/>
              <a:buChar char="•"/>
            </a:pPr>
            <a:r>
              <a:rPr lang="en-US" altLang="ko-KR" smtClean="0">
                <a:latin typeface="Helvetica" charset="0"/>
                <a:ea typeface="굴림" pitchFamily="50" charset="-127"/>
                <a:sym typeface="Helvetica" charset="0"/>
              </a:rPr>
              <a:t>When offering deals on Twitter, use a unique coupon code or separate landing page</a:t>
            </a:r>
          </a:p>
        </p:txBody>
      </p:sp>
    </p:spTree>
    <p:extLst>
      <p:ext uri="{BB962C8B-B14F-4D97-AF65-F5344CB8AC3E}">
        <p14:creationId xmlns:p14="http://schemas.microsoft.com/office/powerpoint/2010/main" val="22723464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52227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ko-KR" altLang="en-US" smtClean="0"/>
          </a:p>
        </p:txBody>
      </p:sp>
      <p:pic>
        <p:nvPicPr>
          <p:cNvPr id="52228" name="Picture 2" descr="http://www.boncherry.com/blog/wp-content/uploads/2009/09/barack-obama-faceboo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643063"/>
            <a:ext cx="6956425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9" name="Picture 4" descr="http://www.montana.edu/freshmen/facebook_pi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5" y="285750"/>
            <a:ext cx="371475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19342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 err="1" smtClean="0"/>
              <a:t>Facebook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 err="1" smtClean="0"/>
              <a:t>Facebook</a:t>
            </a:r>
            <a:r>
              <a:rPr lang="en-US" altLang="ko-KR" dirty="0" smtClean="0"/>
              <a:t> is a social utility that connects people with friends and others who work, study and live around them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 smtClean="0"/>
              <a:t>Founder: Michael </a:t>
            </a:r>
            <a:r>
              <a:rPr lang="en-US" altLang="ko-KR" dirty="0" err="1" smtClean="0"/>
              <a:t>Zuckerberg</a:t>
            </a:r>
            <a:r>
              <a:rPr lang="en-US" altLang="ko-KR" dirty="0" smtClean="0"/>
              <a:t>, 2004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 smtClean="0"/>
              <a:t>.4 B</a:t>
            </a:r>
            <a:r>
              <a:rPr lang="ko-KR" altLang="en-US" dirty="0" smtClean="0"/>
              <a:t> </a:t>
            </a:r>
            <a:r>
              <a:rPr lang="en-US" altLang="ko-KR" dirty="0" smtClean="0"/>
              <a:t>Users (Global), .1 B</a:t>
            </a:r>
            <a:r>
              <a:rPr lang="ko-KR" altLang="en-US" dirty="0" smtClean="0"/>
              <a:t> </a:t>
            </a:r>
            <a:r>
              <a:rPr lang="en-US" altLang="ko-KR" dirty="0" smtClean="0"/>
              <a:t>Active Users (US)</a:t>
            </a:r>
            <a:endParaRPr lang="en-US" altLang="ko-KR" b="1" u="sng" dirty="0" smtClean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 smtClean="0"/>
              <a:t>Characteristics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ko-KR" dirty="0" smtClean="0"/>
              <a:t>Platform enables anyone to build complete application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ko-KR" dirty="0" smtClean="0"/>
              <a:t>A regional network – school, work, nation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ko-KR" dirty="0" smtClean="0"/>
              <a:t>Privacy settings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ko-KR" dirty="0" smtClean="0"/>
              <a:t>Open library for developers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125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 err="1" smtClean="0"/>
              <a:t>Facebook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700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 err="1" smtClean="0"/>
              <a:t>Facebook</a:t>
            </a:r>
            <a:r>
              <a:rPr lang="en-US" altLang="ko-KR" dirty="0" smtClean="0"/>
              <a:t> is composed of 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ko-KR" dirty="0" smtClean="0"/>
              <a:t>Profile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altLang="ko-KR" dirty="0" smtClean="0"/>
              <a:t>User context (ex. At work, at party, at home…)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altLang="ko-KR" dirty="0" smtClean="0"/>
              <a:t>Interest: Music, TV show, Movies, Books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altLang="ko-KR" dirty="0" smtClean="0"/>
              <a:t>Basic Information: Profile photo, email, mobile, address, city, country, website, sex, relationship status, looking for, hometown, political view, religious view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altLang="ko-KR" dirty="0" smtClean="0"/>
              <a:t>Education and work: Education info (schools), work info (employer, position, time period, location)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altLang="ko-KR" dirty="0" smtClean="0"/>
              <a:t>The wall: messages from friends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ko-KR" dirty="0" smtClean="0"/>
              <a:t>Friends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altLang="ko-KR" dirty="0" smtClean="0"/>
              <a:t>Friends List: send message, Poke, View friends, remove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altLang="ko-KR" dirty="0" smtClean="0"/>
              <a:t>Find friends: by email contact lists, by instant messenger, Outlook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altLang="ko-KR" dirty="0" smtClean="0"/>
              <a:t>Status updates: keep up to date with what your friends are doing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altLang="ko-KR" dirty="0" smtClean="0"/>
              <a:t>Online Now, recently updated, recently added, all friends, invite friends</a:t>
            </a:r>
          </a:p>
        </p:txBody>
      </p:sp>
    </p:spTree>
    <p:extLst>
      <p:ext uri="{BB962C8B-B14F-4D97-AF65-F5344CB8AC3E}">
        <p14:creationId xmlns:p14="http://schemas.microsoft.com/office/powerpoint/2010/main" val="17227080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 err="1" smtClean="0"/>
              <a:t>Facebook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6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 err="1" smtClean="0"/>
              <a:t>Facebook</a:t>
            </a:r>
            <a:r>
              <a:rPr lang="en-US" altLang="ko-KR" dirty="0" smtClean="0"/>
              <a:t> is composed of 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ko-KR" dirty="0" smtClean="0"/>
              <a:t>Network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altLang="ko-KR" dirty="0" smtClean="0"/>
              <a:t>Join the network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altLang="ko-KR" dirty="0" smtClean="0"/>
              <a:t>Network info: members, friends, type – regional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altLang="ko-KR" dirty="0" smtClean="0"/>
              <a:t>People in my network: top six people, search and browse (sort)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altLang="ko-KR" dirty="0" smtClean="0"/>
              <a:t>Upcoming events: today’s 5 events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altLang="ko-KR" dirty="0" smtClean="0"/>
              <a:t>Marketplace: list something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altLang="ko-KR" dirty="0" smtClean="0"/>
              <a:t>Discussion board: topic lists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altLang="ko-KR" dirty="0" smtClean="0"/>
              <a:t>The wall: posts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ko-KR" dirty="0" smtClean="0"/>
              <a:t>Applications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altLang="ko-KR" dirty="0" smtClean="0"/>
              <a:t>Photos: album, image tagging (tagged friends)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altLang="ko-KR" dirty="0" smtClean="0"/>
              <a:t>Group: create group, joined group, updated group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altLang="ko-KR" dirty="0" smtClean="0"/>
              <a:t>Marketplace: for sale, housing, jobs…, sponsored listing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altLang="ko-KR" dirty="0" smtClean="0"/>
              <a:t>Posted items: post a link (videos, songs, …)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altLang="ko-KR" dirty="0" smtClean="0"/>
              <a:t>Notes: notes about you (tagged by any notes), write notes from mobile, imports an external blogs, popular notes (add comments)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altLang="ko-KR" dirty="0" smtClean="0"/>
              <a:t>More applications: chat, utility…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31411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642938" y="2928938"/>
            <a:ext cx="7772400" cy="1362075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ko-KR" dirty="0" smtClean="0"/>
              <a:t>SNS Future trends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1594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 smtClean="0"/>
              <a:t>Changes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62500" lnSpcReduction="20000"/>
          </a:bodyPr>
          <a:lstStyle/>
          <a:p>
            <a:pPr eaLnBrk="1" fontAlgn="auto" hangingPunct="1">
              <a:lnSpc>
                <a:spcPct val="160000"/>
              </a:lnSpc>
              <a:spcAft>
                <a:spcPts val="0"/>
              </a:spcAft>
              <a:defRPr/>
            </a:pPr>
            <a:r>
              <a:rPr lang="en-US" altLang="ko-KR" dirty="0" smtClean="0"/>
              <a:t>SMART Phones! (General Purpose Machines)</a:t>
            </a:r>
          </a:p>
          <a:p>
            <a:pPr eaLnBrk="1" fontAlgn="auto" hangingPunct="1">
              <a:lnSpc>
                <a:spcPct val="160000"/>
              </a:lnSpc>
              <a:spcAft>
                <a:spcPts val="0"/>
              </a:spcAft>
              <a:defRPr/>
            </a:pPr>
            <a:r>
              <a:rPr lang="en-US" altLang="ko-KR" dirty="0" smtClean="0"/>
              <a:t>Paid Contents Era</a:t>
            </a:r>
            <a:r>
              <a:rPr lang="ko-KR" altLang="en-US" dirty="0" smtClean="0"/>
              <a:t> </a:t>
            </a:r>
            <a:r>
              <a:rPr lang="en-US" altLang="ko-KR" dirty="0" smtClean="0"/>
              <a:t>(with </a:t>
            </a:r>
            <a:r>
              <a:rPr lang="en-US" altLang="ko-KR" dirty="0" err="1" smtClean="0"/>
              <a:t>iPad</a:t>
            </a:r>
            <a:r>
              <a:rPr lang="en-US" altLang="ko-KR" dirty="0" smtClean="0"/>
              <a:t> and Table PC)</a:t>
            </a:r>
          </a:p>
          <a:p>
            <a:pPr eaLnBrk="1" fontAlgn="auto" hangingPunct="1">
              <a:lnSpc>
                <a:spcPct val="160000"/>
              </a:lnSpc>
              <a:spcAft>
                <a:spcPts val="0"/>
              </a:spcAft>
              <a:defRPr/>
            </a:pPr>
            <a:r>
              <a:rPr lang="en-US" altLang="ko-KR" dirty="0" smtClean="0"/>
              <a:t>Convergence of Contents and Services (Music song vs. services)</a:t>
            </a:r>
          </a:p>
          <a:p>
            <a:pPr eaLnBrk="1" fontAlgn="auto" hangingPunct="1">
              <a:lnSpc>
                <a:spcPct val="160000"/>
              </a:lnSpc>
              <a:spcAft>
                <a:spcPts val="0"/>
              </a:spcAft>
              <a:defRPr/>
            </a:pPr>
            <a:r>
              <a:rPr lang="en-US" altLang="ko-KR" dirty="0" smtClean="0"/>
              <a:t>LBS, Augmented Reality, Social – 3 Killer platforms and their combinations</a:t>
            </a:r>
          </a:p>
          <a:p>
            <a:pPr lvl="1" eaLnBrk="1" fontAlgn="auto" hangingPunct="1">
              <a:lnSpc>
                <a:spcPct val="160000"/>
              </a:lnSpc>
              <a:spcAft>
                <a:spcPts val="0"/>
              </a:spcAft>
              <a:defRPr/>
            </a:pPr>
            <a:r>
              <a:rPr lang="en-US" altLang="ko-KR" dirty="0" smtClean="0"/>
              <a:t>Facebook -&gt;</a:t>
            </a:r>
            <a:r>
              <a:rPr lang="ko-KR" altLang="en-US" dirty="0" smtClean="0"/>
              <a:t> </a:t>
            </a:r>
            <a:r>
              <a:rPr lang="en-US" altLang="ko-KR" dirty="0" smtClean="0"/>
              <a:t>Web</a:t>
            </a:r>
            <a:r>
              <a:rPr lang="ko-KR" altLang="en-US" dirty="0" smtClean="0"/>
              <a:t> </a:t>
            </a:r>
            <a:r>
              <a:rPr lang="en-US" altLang="ko-KR" dirty="0" smtClean="0"/>
              <a:t>OS</a:t>
            </a:r>
          </a:p>
          <a:p>
            <a:pPr lvl="1" eaLnBrk="1" fontAlgn="auto" hangingPunct="1">
              <a:lnSpc>
                <a:spcPct val="160000"/>
              </a:lnSpc>
              <a:spcAft>
                <a:spcPts val="0"/>
              </a:spcAft>
              <a:defRPr/>
            </a:pPr>
            <a:r>
              <a:rPr lang="en-US" altLang="ko-KR" dirty="0" smtClean="0"/>
              <a:t>Twitter -&gt; </a:t>
            </a:r>
            <a:r>
              <a:rPr lang="en-US" altLang="ko-KR" dirty="0" err="1" smtClean="0"/>
              <a:t>Realtime</a:t>
            </a:r>
            <a:r>
              <a:rPr lang="en-US" altLang="ko-KR" dirty="0" smtClean="0"/>
              <a:t> Framework</a:t>
            </a:r>
          </a:p>
          <a:p>
            <a:pPr lvl="1" eaLnBrk="1" fontAlgn="auto" hangingPunct="1">
              <a:lnSpc>
                <a:spcPct val="160000"/>
              </a:lnSpc>
              <a:spcAft>
                <a:spcPts val="0"/>
              </a:spcAft>
              <a:defRPr/>
            </a:pPr>
            <a:r>
              <a:rPr lang="en-US" altLang="ko-KR" dirty="0" smtClean="0"/>
              <a:t>AR / LBS Services (including advertising)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1694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ko-KR" altLang="en-US"/>
          </a:p>
        </p:txBody>
      </p:sp>
      <p:pic>
        <p:nvPicPr>
          <p:cNvPr id="6041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8625" y="214313"/>
            <a:ext cx="8124825" cy="6356350"/>
          </a:xfrm>
          <a:noFill/>
        </p:spPr>
      </p:pic>
    </p:spTree>
    <p:extLst>
      <p:ext uri="{BB962C8B-B14F-4D97-AF65-F5344CB8AC3E}">
        <p14:creationId xmlns:p14="http://schemas.microsoft.com/office/powerpoint/2010/main" val="2878843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714375" y="3000375"/>
            <a:ext cx="7772400" cy="1362075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ko-KR" dirty="0" smtClean="0"/>
              <a:t>Conclusion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928688" y="4714875"/>
            <a:ext cx="7772400" cy="1500188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9043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 smtClean="0"/>
              <a:t>Social Media Related Strategy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 rtlCol="0">
            <a:normAutofit fontScale="70000" lnSpcReduction="20000"/>
          </a:bodyPr>
          <a:lstStyle/>
          <a:p>
            <a:pPr eaLnBrk="1" fontAlgn="auto" hangingPunct="1">
              <a:lnSpc>
                <a:spcPct val="170000"/>
              </a:lnSpc>
              <a:spcAft>
                <a:spcPts val="0"/>
              </a:spcAft>
              <a:defRPr/>
            </a:pPr>
            <a:r>
              <a:rPr lang="en-US" altLang="ko-KR" dirty="0" smtClean="0"/>
              <a:t>Listening – seeking customer insights for use in marketing and development</a:t>
            </a:r>
          </a:p>
          <a:p>
            <a:pPr eaLnBrk="1" fontAlgn="auto" hangingPunct="1">
              <a:lnSpc>
                <a:spcPct val="170000"/>
              </a:lnSpc>
              <a:spcAft>
                <a:spcPts val="0"/>
              </a:spcAft>
              <a:defRPr/>
            </a:pPr>
            <a:r>
              <a:rPr lang="en-US" altLang="ko-KR" dirty="0" smtClean="0"/>
              <a:t>Talking – expanding your efforts to more interactive channels</a:t>
            </a:r>
          </a:p>
          <a:p>
            <a:pPr eaLnBrk="1" fontAlgn="auto" hangingPunct="1">
              <a:lnSpc>
                <a:spcPct val="170000"/>
              </a:lnSpc>
              <a:spcAft>
                <a:spcPts val="0"/>
              </a:spcAft>
              <a:defRPr/>
            </a:pPr>
            <a:r>
              <a:rPr lang="en-US" altLang="ko-KR" dirty="0" smtClean="0"/>
              <a:t>Energizing – finding your most enthusiastic customers and supercharging their word of mouth</a:t>
            </a:r>
          </a:p>
          <a:p>
            <a:pPr eaLnBrk="1" fontAlgn="auto" hangingPunct="1">
              <a:lnSpc>
                <a:spcPct val="170000"/>
              </a:lnSpc>
              <a:spcAft>
                <a:spcPts val="0"/>
              </a:spcAft>
              <a:defRPr/>
            </a:pPr>
            <a:r>
              <a:rPr lang="en-US" altLang="ko-KR" dirty="0" smtClean="0"/>
              <a:t>Supporting – helping your customers support each other</a:t>
            </a:r>
          </a:p>
          <a:p>
            <a:pPr eaLnBrk="1" fontAlgn="auto" hangingPunct="1">
              <a:lnSpc>
                <a:spcPct val="170000"/>
              </a:lnSpc>
              <a:spcAft>
                <a:spcPts val="0"/>
              </a:spcAft>
              <a:defRPr/>
            </a:pPr>
            <a:r>
              <a:rPr lang="en-US" altLang="ko-KR" dirty="0" smtClean="0"/>
              <a:t>Embracing – integrating your customers’ feedback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6443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Market Situation</a:t>
            </a:r>
            <a:endParaRPr 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Dominant Cacao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2012</a:t>
            </a:r>
            <a:r>
              <a:rPr lang="ko-KR" altLang="en-US" dirty="0" smtClean="0"/>
              <a:t> </a:t>
            </a:r>
            <a:r>
              <a:rPr lang="en-US" altLang="ko-KR" dirty="0" smtClean="0"/>
              <a:t>Revenue</a:t>
            </a:r>
            <a:r>
              <a:rPr lang="ko-KR" altLang="en-US" dirty="0" smtClean="0"/>
              <a:t> </a:t>
            </a:r>
            <a:r>
              <a:rPr lang="en-US" altLang="ko-KR" dirty="0" smtClean="0"/>
              <a:t>45 M, Profit 6.5 M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4/4 based projection:</a:t>
            </a:r>
            <a:r>
              <a:rPr lang="ko-KR" altLang="en-US" dirty="0" smtClean="0"/>
              <a:t> </a:t>
            </a:r>
            <a:r>
              <a:rPr lang="en-US" altLang="ko-KR" dirty="0" smtClean="0"/>
              <a:t>2013 Revenue</a:t>
            </a:r>
            <a:r>
              <a:rPr lang="ko-KR" altLang="en-US" dirty="0" smtClean="0"/>
              <a:t> </a:t>
            </a:r>
            <a:r>
              <a:rPr lang="en-US" altLang="ko-KR" dirty="0" smtClean="0"/>
              <a:t>.45B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PER </a:t>
            </a:r>
            <a:r>
              <a:rPr lang="en-US" altLang="ko-KR" dirty="0" smtClean="0"/>
              <a:t>20: 1.3 B Asset Value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US </a:t>
            </a:r>
            <a:r>
              <a:rPr lang="en-US" altLang="ko-KR" dirty="0" err="1" smtClean="0"/>
              <a:t>Whatsapp</a:t>
            </a:r>
            <a:r>
              <a:rPr lang="en-US" altLang="ko-KR" dirty="0" smtClean="0"/>
              <a:t> based estimation: Google</a:t>
            </a:r>
            <a:r>
              <a:rPr lang="ko-KR" altLang="en-US" dirty="0" smtClean="0"/>
              <a:t> </a:t>
            </a:r>
            <a:r>
              <a:rPr lang="en-US" altLang="ko-KR" dirty="0" smtClean="0"/>
              <a:t>1B,</a:t>
            </a:r>
            <a:r>
              <a:rPr lang="ko-KR" altLang="en-US" dirty="0" smtClean="0"/>
              <a:t>  </a:t>
            </a:r>
            <a:r>
              <a:rPr lang="en-US" altLang="ko-KR" dirty="0" smtClean="0"/>
              <a:t>1 user 10$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en-US" altLang="ko-KR" dirty="0" smtClean="0"/>
              <a:t>.85B</a:t>
            </a:r>
            <a:endParaRPr lang="en-US" altLang="ko-KR" dirty="0" smtClean="0"/>
          </a:p>
          <a:p>
            <a:r>
              <a:rPr lang="en-US" altLang="ko-KR" dirty="0" smtClean="0"/>
              <a:t>Others: </a:t>
            </a:r>
            <a:r>
              <a:rPr lang="en-US" altLang="ko-KR" dirty="0" err="1" smtClean="0"/>
              <a:t>NHNLine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TicToc</a:t>
            </a:r>
            <a:r>
              <a:rPr lang="en-US" altLang="ko-KR" dirty="0" smtClean="0"/>
              <a:t> etc..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000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00867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Korean SNS &amp; Future</a:t>
            </a:r>
            <a:endParaRPr lang="ko-KR" altLang="en-US" dirty="0"/>
          </a:p>
        </p:txBody>
      </p:sp>
      <p:sp>
        <p:nvSpPr>
          <p:cNvPr id="73731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Stopped, Obsolete</a:t>
            </a:r>
          </a:p>
          <a:p>
            <a:pPr eaLnBrk="1" hangingPunct="1"/>
            <a:r>
              <a:rPr lang="en-US" altLang="ko-KR" dirty="0" smtClean="0"/>
              <a:t>Skepticism: HW centered culture, SW vs. Korean culture</a:t>
            </a:r>
            <a:r>
              <a:rPr lang="ko-KR" altLang="en-US" dirty="0" smtClean="0"/>
              <a:t> </a:t>
            </a:r>
            <a:r>
              <a:rPr lang="en-US" altLang="ko-KR" dirty="0" smtClean="0"/>
              <a:t>(Speed vs. Time consumption)</a:t>
            </a:r>
          </a:p>
          <a:p>
            <a:pPr eaLnBrk="1" hangingPunct="1"/>
            <a:r>
              <a:rPr lang="en-US" altLang="ko-KR" dirty="0" smtClean="0"/>
              <a:t>Optimism: Korean’s Networked Society, Quick adoption</a:t>
            </a:r>
          </a:p>
          <a:p>
            <a:pPr eaLnBrk="1" hangingPunct="1"/>
            <a:r>
              <a:rPr lang="en-US" altLang="ko-KR" dirty="0" smtClean="0"/>
              <a:t>Direction: Entertainment?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0776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Google Play Market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4618856" cy="4525963"/>
          </a:xfrm>
        </p:spPr>
        <p:txBody>
          <a:bodyPr/>
          <a:lstStyle/>
          <a:p>
            <a:r>
              <a:rPr lang="en-US" altLang="ko-KR" dirty="0" smtClean="0"/>
              <a:t>2012. Nov.: 200M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AppStore</a:t>
            </a:r>
            <a:r>
              <a:rPr lang="en-US" altLang="ko-KR" dirty="0" err="1" smtClean="0"/>
              <a:t>+Google</a:t>
            </a:r>
            <a:r>
              <a:rPr lang="en-US" altLang="ko-KR" dirty="0" smtClean="0"/>
              <a:t> Play)</a:t>
            </a:r>
            <a:endParaRPr lang="en-US" altLang="ko-KR" dirty="0" smtClean="0"/>
          </a:p>
          <a:p>
            <a:r>
              <a:rPr lang="en-US" altLang="ko-KR" dirty="0" smtClean="0"/>
              <a:t>App Store: 5M downloads</a:t>
            </a:r>
            <a:endParaRPr lang="en-US" altLang="ko-KR" dirty="0" smtClean="0"/>
          </a:p>
        </p:txBody>
      </p:sp>
      <p:pic>
        <p:nvPicPr>
          <p:cNvPr id="3074" name="Picture 2" descr="C:\Users\owner\AppData\Local\Temp\WPDNSE\{00002825-0001-0001-0000-000000000000}\2013-04-20-11-53-5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556792"/>
            <a:ext cx="3419872" cy="456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485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Korean Social Game Market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C:\Users\owner\AppData\Local\Temp\WPDNSE\{00002825-0001-0001-0000-000000000000}\2013-04-20-11-49-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708" y="2060848"/>
            <a:ext cx="4898140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owner\AppData\Local\Temp\WPDNSE\{00002825-0001-0001-0000-000000000000}\2013-04-20-11-54-1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47982"/>
            <a:ext cx="3672408" cy="489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833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Analysis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ko-KR" dirty="0" smtClean="0"/>
              <a:t>Fun: Simple, Interaction with friends (Free SMS, -</a:t>
            </a:r>
            <a:r>
              <a:rPr lang="en-US" altLang="ko-KR" dirty="0" err="1" smtClean="0"/>
              <a:t>AniPang</a:t>
            </a:r>
            <a:r>
              <a:rPr lang="en-US" altLang="ko-KR" dirty="0" smtClean="0"/>
              <a:t> Syndrome), Competition, Ranking</a:t>
            </a:r>
            <a:endParaRPr lang="en-US" altLang="ko-KR" dirty="0" smtClean="0"/>
          </a:p>
          <a:p>
            <a:r>
              <a:rPr lang="en-US" altLang="ko-KR" dirty="0" smtClean="0"/>
              <a:t>Revenue per game: </a:t>
            </a:r>
            <a:r>
              <a:rPr lang="en-US" altLang="ko-KR" dirty="0" smtClean="0"/>
              <a:t>Google Play </a:t>
            </a:r>
            <a:r>
              <a:rPr lang="en-US" altLang="ko-KR" dirty="0" smtClean="0"/>
              <a:t>1st, 5th, 20th</a:t>
            </a:r>
            <a:endParaRPr lang="en-US" altLang="ko-KR" dirty="0" smtClean="0"/>
          </a:p>
          <a:p>
            <a:r>
              <a:rPr lang="en-US" altLang="ko-KR" dirty="0" smtClean="0"/>
              <a:t>Problems: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Consumer: Time waste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Too much commission</a:t>
            </a:r>
            <a:r>
              <a:rPr lang="ko-KR" altLang="en-US" dirty="0" smtClean="0"/>
              <a:t> </a:t>
            </a:r>
            <a:r>
              <a:rPr lang="en-US" altLang="ko-KR" dirty="0" smtClean="0"/>
              <a:t>(30%, 20%)</a:t>
            </a:r>
          </a:p>
          <a:p>
            <a:pPr lvl="1"/>
            <a:r>
              <a:rPr lang="en-US" altLang="ko-KR" dirty="0" smtClean="0"/>
              <a:t>Company: Life span, good for SME?(Success cases?)</a:t>
            </a:r>
            <a:endParaRPr lang="en-US" altLang="ko-KR" dirty="0" smtClean="0"/>
          </a:p>
          <a:p>
            <a:r>
              <a:rPr lang="en-US" altLang="ko-KR" dirty="0" smtClean="0"/>
              <a:t>Future: About </a:t>
            </a:r>
            <a:r>
              <a:rPr lang="en-US" altLang="ko-KR" dirty="0" smtClean="0"/>
              <a:t>having </a:t>
            </a:r>
            <a:r>
              <a:rPr lang="en-US" altLang="ko-KR" dirty="0" smtClean="0"/>
              <a:t>fun (material goods, youngsters..)</a:t>
            </a:r>
            <a:endParaRPr lang="en-US" altLang="ko-KR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884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785813" y="3000375"/>
            <a:ext cx="7772400" cy="1362075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ko-KR" dirty="0" smtClean="0"/>
              <a:t>Social Media Market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857250" y="4143375"/>
            <a:ext cx="7772400" cy="1500188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688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7171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ko-KR" altLang="en-US" smtClean="0"/>
          </a:p>
        </p:txBody>
      </p:sp>
      <p:grpSp>
        <p:nvGrpSpPr>
          <p:cNvPr id="7172" name="그룹 6"/>
          <p:cNvGrpSpPr>
            <a:grpSpLocks/>
          </p:cNvGrpSpPr>
          <p:nvPr/>
        </p:nvGrpSpPr>
        <p:grpSpPr bwMode="auto">
          <a:xfrm>
            <a:off x="214313" y="363538"/>
            <a:ext cx="8715375" cy="6494462"/>
            <a:chOff x="214282" y="364208"/>
            <a:chExt cx="8715404" cy="6493816"/>
          </a:xfrm>
        </p:grpSpPr>
        <p:pic>
          <p:nvPicPr>
            <p:cNvPr id="7173" name="Picture 2" descr="http://weblogs.hitwise.com/heather-dougherty/SM%20WMS%20Facebook%20Google%203-13-1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282" y="364208"/>
              <a:ext cx="8715404" cy="6493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4" name="Picture 4" descr="http://www.montana.edu/freshmen/facebook_pic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4876" y="2857496"/>
              <a:ext cx="2000264" cy="7516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5" name="Picture 6" descr="http://www.ideachampions.com/weblogs/google-logo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7290" y="2071678"/>
              <a:ext cx="1883543" cy="747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2387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816</TotalTime>
  <Words>1153</Words>
  <Application>Microsoft Office PowerPoint</Application>
  <PresentationFormat>화면 슬라이드 쇼(4:3)</PresentationFormat>
  <Paragraphs>170</Paragraphs>
  <Slides>41</Slides>
  <Notes>8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2" baseType="lpstr">
      <vt:lpstr>Office 테마</vt:lpstr>
      <vt:lpstr>Social Network Services and Businesses</vt:lpstr>
      <vt:lpstr>Social Game</vt:lpstr>
      <vt:lpstr>Social Game Fever</vt:lpstr>
      <vt:lpstr>Market Situation</vt:lpstr>
      <vt:lpstr>Google Play Market</vt:lpstr>
      <vt:lpstr>Korean Social Game Market</vt:lpstr>
      <vt:lpstr>Analysis</vt:lpstr>
      <vt:lpstr>Social Media Market</vt:lpstr>
      <vt:lpstr>PowerPoint 프레젠테이션</vt:lpstr>
      <vt:lpstr>PowerPoint 프레젠테이션</vt:lpstr>
      <vt:lpstr>Interesting Statistics on SNS</vt:lpstr>
      <vt:lpstr>Definition</vt:lpstr>
      <vt:lpstr>SNS in the past</vt:lpstr>
      <vt:lpstr>SNS 2.0</vt:lpstr>
      <vt:lpstr>Category</vt:lpstr>
      <vt:lpstr>SNS used by Firms</vt:lpstr>
      <vt:lpstr>Fortune 100’s SNS</vt:lpstr>
      <vt:lpstr>Twitter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Best practices</vt:lpstr>
      <vt:lpstr>Best practices</vt:lpstr>
      <vt:lpstr>Best practices</vt:lpstr>
      <vt:lpstr>PowerPoint 프레젠테이션</vt:lpstr>
      <vt:lpstr>Facebook</vt:lpstr>
      <vt:lpstr>Facebook</vt:lpstr>
      <vt:lpstr>Facebook</vt:lpstr>
      <vt:lpstr>SNS Future trends</vt:lpstr>
      <vt:lpstr>Changes</vt:lpstr>
      <vt:lpstr>PowerPoint 프레젠테이션</vt:lpstr>
      <vt:lpstr>Conclusion</vt:lpstr>
      <vt:lpstr>Social Media Related Strategy</vt:lpstr>
      <vt:lpstr>PowerPoint 프레젠테이션</vt:lpstr>
      <vt:lpstr>Korean SNS &amp; Future</vt:lpstr>
    </vt:vector>
  </TitlesOfParts>
  <Company>SNU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실버,  IT</dc:title>
  <dc:creator>snu</dc:creator>
  <cp:lastModifiedBy>owner</cp:lastModifiedBy>
  <cp:revision>38</cp:revision>
  <dcterms:created xsi:type="dcterms:W3CDTF">2012-02-23T08:00:29Z</dcterms:created>
  <dcterms:modified xsi:type="dcterms:W3CDTF">2013-04-27T00:36:26Z</dcterms:modified>
</cp:coreProperties>
</file>